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9" r:id="rId2"/>
    <p:sldMasterId id="2147483702" r:id="rId3"/>
  </p:sldMasterIdLst>
  <p:notesMasterIdLst>
    <p:notesMasterId r:id="rId35"/>
  </p:notesMasterIdLst>
  <p:sldIdLst>
    <p:sldId id="271" r:id="rId4"/>
    <p:sldId id="402" r:id="rId5"/>
    <p:sldId id="368" r:id="rId6"/>
    <p:sldId id="369" r:id="rId7"/>
    <p:sldId id="370" r:id="rId8"/>
    <p:sldId id="371" r:id="rId9"/>
    <p:sldId id="418" r:id="rId10"/>
    <p:sldId id="406" r:id="rId11"/>
    <p:sldId id="407" r:id="rId12"/>
    <p:sldId id="381" r:id="rId13"/>
    <p:sldId id="386" r:id="rId14"/>
    <p:sldId id="387" r:id="rId15"/>
    <p:sldId id="388" r:id="rId16"/>
    <p:sldId id="389" r:id="rId17"/>
    <p:sldId id="393" r:id="rId18"/>
    <p:sldId id="392" r:id="rId19"/>
    <p:sldId id="397" r:id="rId20"/>
    <p:sldId id="399" r:id="rId21"/>
    <p:sldId id="419" r:id="rId22"/>
    <p:sldId id="342" r:id="rId23"/>
    <p:sldId id="344" r:id="rId24"/>
    <p:sldId id="350" r:id="rId25"/>
    <p:sldId id="412" r:id="rId26"/>
    <p:sldId id="413" r:id="rId27"/>
    <p:sldId id="414" r:id="rId28"/>
    <p:sldId id="408" r:id="rId29"/>
    <p:sldId id="409" r:id="rId30"/>
    <p:sldId id="332" r:id="rId31"/>
    <p:sldId id="417" r:id="rId32"/>
    <p:sldId id="411" r:id="rId33"/>
    <p:sldId id="416"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83"/>
    <p:restoredTop sz="81220" autoAdjust="0"/>
  </p:normalViewPr>
  <p:slideViewPr>
    <p:cSldViewPr snapToGrid="0" snapToObjects="1">
      <p:cViewPr varScale="1">
        <p:scale>
          <a:sx n="58" d="100"/>
          <a:sy n="58" d="100"/>
        </p:scale>
        <p:origin x="-1497" y="-5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A61926-FAF5-D044-9A59-9F10FD9A3F1C}" type="datetimeFigureOut">
              <a:rPr lang="en-US" smtClean="0"/>
              <a:t>10/20/2015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7BAFE8-8E5D-6548-9368-B264C5157BC6}" type="slidenum">
              <a:rPr lang="en-US" smtClean="0"/>
              <a:t>‹#›</a:t>
            </a:fld>
            <a:endParaRPr lang="en-US"/>
          </a:p>
        </p:txBody>
      </p:sp>
    </p:spTree>
    <p:extLst>
      <p:ext uri="{BB962C8B-B14F-4D97-AF65-F5344CB8AC3E}">
        <p14:creationId xmlns:p14="http://schemas.microsoft.com/office/powerpoint/2010/main" val="349517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F25687-D0B3-42B0-BE67-C5D9CF6C4016}"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2294385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FD097-F9CB-1B47-8119-4D42C3674028}" type="slidenum">
              <a:rPr lang="en-US" smtClean="0"/>
              <a:t>13</a:t>
            </a:fld>
            <a:endParaRPr lang="en-US" dirty="0"/>
          </a:p>
        </p:txBody>
      </p:sp>
    </p:spTree>
    <p:extLst>
      <p:ext uri="{BB962C8B-B14F-4D97-AF65-F5344CB8AC3E}">
        <p14:creationId xmlns:p14="http://schemas.microsoft.com/office/powerpoint/2010/main" val="1397728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49">
              <a:defRPr/>
            </a:pPr>
            <a:r>
              <a:rPr lang="en-US" dirty="0" smtClean="0"/>
              <a:t>We’ll use</a:t>
            </a:r>
            <a:r>
              <a:rPr lang="en-US" baseline="0" dirty="0" smtClean="0"/>
              <a:t> DF data to precisely map how human-wildlife contact varies across a landscape, so we can produce really </a:t>
            </a:r>
            <a:r>
              <a:rPr lang="en-US" baseline="0" dirty="0" err="1" smtClean="0"/>
              <a:t>finescale</a:t>
            </a:r>
            <a:r>
              <a:rPr lang="en-US" baseline="0" dirty="0" smtClean="0"/>
              <a:t> maps of risk</a:t>
            </a:r>
            <a:endParaRPr lang="en-US" dirty="0"/>
          </a:p>
        </p:txBody>
      </p:sp>
      <p:sp>
        <p:nvSpPr>
          <p:cNvPr id="4" name="Slide Number Placeholder 3"/>
          <p:cNvSpPr>
            <a:spLocks noGrp="1"/>
          </p:cNvSpPr>
          <p:nvPr>
            <p:ph type="sldNum" sz="quarter" idx="10"/>
          </p:nvPr>
        </p:nvSpPr>
        <p:spPr/>
        <p:txBody>
          <a:bodyPr/>
          <a:lstStyle/>
          <a:p>
            <a:fld id="{659FD097-F9CB-1B47-8119-4D42C3674028}" type="slidenum">
              <a:rPr lang="en-US" smtClean="0"/>
              <a:t>14</a:t>
            </a:fld>
            <a:endParaRPr lang="en-US" dirty="0"/>
          </a:p>
        </p:txBody>
      </p:sp>
    </p:spTree>
    <p:extLst>
      <p:ext uri="{BB962C8B-B14F-4D97-AF65-F5344CB8AC3E}">
        <p14:creationId xmlns:p14="http://schemas.microsoft.com/office/powerpoint/2010/main" val="42609820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all species, by order, predicted number of zoonotic viruses per species – observed number zoonotic per species</a:t>
            </a:r>
          </a:p>
          <a:p>
            <a:r>
              <a:rPr lang="en-US" dirty="0" smtClean="0"/>
              <a:t>Includes bias</a:t>
            </a:r>
          </a:p>
          <a:p>
            <a:r>
              <a:rPr lang="en-US" dirty="0" smtClean="0"/>
              <a:t>Take best model, run the variable</a:t>
            </a:r>
            <a:r>
              <a:rPr lang="en-US" baseline="0" dirty="0" smtClean="0"/>
              <a:t> (predicted number of viruses), validated and robust</a:t>
            </a:r>
            <a:endParaRPr lang="en-US" dirty="0" smtClean="0"/>
          </a:p>
          <a:p>
            <a:r>
              <a:rPr lang="en-US" dirty="0" smtClean="0"/>
              <a:t>Above</a:t>
            </a:r>
            <a:r>
              <a:rPr lang="en-US" baseline="0" dirty="0" smtClean="0"/>
              <a:t> 0 is an order with more predicted viruses than we have discovered</a:t>
            </a:r>
          </a:p>
          <a:p>
            <a:endParaRPr lang="en-US" dirty="0"/>
          </a:p>
        </p:txBody>
      </p:sp>
      <p:sp>
        <p:nvSpPr>
          <p:cNvPr id="4" name="Slide Number Placeholder 3"/>
          <p:cNvSpPr>
            <a:spLocks noGrp="1"/>
          </p:cNvSpPr>
          <p:nvPr>
            <p:ph type="sldNum" sz="quarter" idx="10"/>
          </p:nvPr>
        </p:nvSpPr>
        <p:spPr/>
        <p:txBody>
          <a:bodyPr/>
          <a:lstStyle/>
          <a:p>
            <a:fld id="{B97BAFE8-8E5D-6548-9368-B264C5157BC6}" type="slidenum">
              <a:rPr lang="en-US" smtClean="0"/>
              <a:t>17</a:t>
            </a:fld>
            <a:endParaRPr lang="en-US"/>
          </a:p>
        </p:txBody>
      </p:sp>
    </p:spTree>
    <p:extLst>
      <p:ext uri="{BB962C8B-B14F-4D97-AF65-F5344CB8AC3E}">
        <p14:creationId xmlns:p14="http://schemas.microsoft.com/office/powerpoint/2010/main" val="3580617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MERS</a:t>
            </a:r>
            <a:r>
              <a:rPr lang="en-US" baseline="0" dirty="0" smtClean="0"/>
              <a:t> </a:t>
            </a:r>
            <a:r>
              <a:rPr lang="en-US" baseline="0" dirty="0" err="1" smtClean="0"/>
              <a:t>epizone</a:t>
            </a:r>
            <a:r>
              <a:rPr lang="en-US" baseline="0" dirty="0" smtClean="0"/>
              <a:t> can be deduced by modeling risk from all known bat reservoirs and camel production data.  The </a:t>
            </a:r>
            <a:r>
              <a:rPr lang="en-US" baseline="0" dirty="0" err="1" smtClean="0"/>
              <a:t>epizone</a:t>
            </a:r>
            <a:r>
              <a:rPr lang="en-US" baseline="0" dirty="0" smtClean="0"/>
              <a:t> is the area in purple in the bottom map</a:t>
            </a:r>
            <a:endParaRPr lang="en-US" dirty="0"/>
          </a:p>
        </p:txBody>
      </p:sp>
      <p:sp>
        <p:nvSpPr>
          <p:cNvPr id="4" name="Slide Number Placeholder 3"/>
          <p:cNvSpPr>
            <a:spLocks noGrp="1"/>
          </p:cNvSpPr>
          <p:nvPr>
            <p:ph type="sldNum" sz="quarter" idx="10"/>
          </p:nvPr>
        </p:nvSpPr>
        <p:spPr/>
        <p:txBody>
          <a:bodyPr/>
          <a:lstStyle/>
          <a:p>
            <a:pPr>
              <a:defRPr/>
            </a:pPr>
            <a:fld id="{B6DFFD49-7925-4E43-8C1C-C366AB645926}" type="slidenum">
              <a:rPr lang="en-US" smtClean="0"/>
              <a:pPr>
                <a:defRPr/>
              </a:pPr>
              <a:t>19</a:t>
            </a:fld>
            <a:endParaRPr lang="en-US" dirty="0"/>
          </a:p>
        </p:txBody>
      </p:sp>
    </p:spTree>
    <p:extLst>
      <p:ext uri="{BB962C8B-B14F-4D97-AF65-F5344CB8AC3E}">
        <p14:creationId xmlns:p14="http://schemas.microsoft.com/office/powerpoint/2010/main" val="3404443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screened 1,093 samples (urine and swab throats) from </a:t>
            </a:r>
            <a:r>
              <a:rPr lang="en-US" dirty="0" err="1"/>
              <a:t>Pteropus</a:t>
            </a:r>
            <a:r>
              <a:rPr lang="en-US" dirty="0"/>
              <a:t> </a:t>
            </a:r>
            <a:r>
              <a:rPr lang="en-US" dirty="0" err="1"/>
              <a:t>giganteus</a:t>
            </a:r>
            <a:r>
              <a:rPr lang="en-US" dirty="0"/>
              <a:t> (fruit bat species) from Bangladesh for seven viral families:  </a:t>
            </a:r>
            <a:r>
              <a:rPr lang="en-US" dirty="0" err="1"/>
              <a:t>Paramyxovirus</a:t>
            </a:r>
            <a:r>
              <a:rPr lang="en-US" dirty="0"/>
              <a:t>, Coronavirus, Adenovirus, </a:t>
            </a:r>
            <a:r>
              <a:rPr lang="en-US" dirty="0" err="1"/>
              <a:t>Astrovirus</a:t>
            </a:r>
            <a:r>
              <a:rPr lang="en-US" dirty="0"/>
              <a:t>, and Herpes virus, </a:t>
            </a:r>
            <a:r>
              <a:rPr lang="en-US" dirty="0" err="1"/>
              <a:t>Polyoma</a:t>
            </a:r>
            <a:r>
              <a:rPr lang="en-US" dirty="0"/>
              <a:t> virus and Boca virus. Viruses’ discovery curves were refined to estimate the number of unknown viruses and the maximum number of viruses expected. This method also let us estimate the number of samples are necessary to test to identify the maximum number of unknown viruses or to calculate any proportion of the expected maximum number of species. </a:t>
            </a:r>
          </a:p>
          <a:p>
            <a:r>
              <a:rPr lang="en-US" dirty="0"/>
              <a:t> </a:t>
            </a:r>
          </a:p>
          <a:p>
            <a:r>
              <a:rPr lang="en-US" dirty="0"/>
              <a:t>The figure above shows the number of samples versus the number of new viruses. The actual number of new viruses found in each sample is show in red. The number of new viruses discover in these samples is 44. The estimated discovery curve is shown in black. The blue line is the Cha2 estimator, used to calculate the maximum number of new viruses. In this case we expect to find 58 new species of viruses, in order to identify 100% of the new viruses a total of 7,079 samples will need to be tested. However, if we aim to identify 80% of the new species a little more than 1,300 samples are need it.</a:t>
            </a:r>
          </a:p>
          <a:p>
            <a:r>
              <a:rPr lang="en-US" dirty="0"/>
              <a:t> </a:t>
            </a:r>
          </a:p>
          <a:p>
            <a:r>
              <a:rPr lang="en-US" dirty="0"/>
              <a:t>This methodology will be applied to other species and other regions. Based on this we will be able to develop optimal surveillance strategies.</a:t>
            </a:r>
          </a:p>
          <a:p>
            <a:r>
              <a:rPr lang="en-US" dirty="0"/>
              <a:t> </a:t>
            </a:r>
          </a:p>
          <a:p>
            <a:endParaRPr lang="en-US" dirty="0"/>
          </a:p>
        </p:txBody>
      </p:sp>
      <p:sp>
        <p:nvSpPr>
          <p:cNvPr id="4" name="Slide Number Placeholder 3"/>
          <p:cNvSpPr>
            <a:spLocks noGrp="1"/>
          </p:cNvSpPr>
          <p:nvPr>
            <p:ph type="sldNum" sz="quarter" idx="10"/>
          </p:nvPr>
        </p:nvSpPr>
        <p:spPr/>
        <p:txBody>
          <a:bodyPr/>
          <a:lstStyle/>
          <a:p>
            <a:fld id="{0EED1648-47A4-B447-B8FC-7D4B7DE775D1}" type="slidenum">
              <a:rPr lang="en-US" smtClean="0"/>
              <a:t>21</a:t>
            </a:fld>
            <a:endParaRPr lang="en-US"/>
          </a:p>
        </p:txBody>
      </p:sp>
    </p:spTree>
    <p:extLst>
      <p:ext uri="{BB962C8B-B14F-4D97-AF65-F5344CB8AC3E}">
        <p14:creationId xmlns:p14="http://schemas.microsoft.com/office/powerpoint/2010/main" val="21839177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66" name="Shape 6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DD34B442-23ED-446E-8E2B-497D172F5902}" type="slidenum">
              <a:rPr lang="en-US" smtClean="0"/>
              <a:pPr/>
              <a:t>31</a:t>
            </a:fld>
            <a:endParaRPr lang="en-US" smtClean="0"/>
          </a:p>
        </p:txBody>
      </p:sp>
      <p:sp>
        <p:nvSpPr>
          <p:cNvPr id="161795" name="Rectangle 2"/>
          <p:cNvSpPr>
            <a:spLocks noGrp="1" noRot="1" noChangeAspect="1" noChangeArrowheads="1" noTextEdit="1"/>
          </p:cNvSpPr>
          <p:nvPr>
            <p:ph type="sldImg"/>
          </p:nvPr>
        </p:nvSpPr>
        <p:spPr>
          <a:xfrm>
            <a:off x="1143000" y="685800"/>
            <a:ext cx="4572000" cy="3429000"/>
          </a:xfrm>
          <a:ln/>
        </p:spPr>
      </p:sp>
      <p:sp>
        <p:nvSpPr>
          <p:cNvPr id="161796" name="Rectangle 3"/>
          <p:cNvSpPr>
            <a:spLocks noGrp="1" noChangeArrowheads="1"/>
          </p:cNvSpPr>
          <p:nvPr>
            <p:ph type="body" idx="1"/>
          </p:nvPr>
        </p:nvSpPr>
        <p:spPr>
          <a:xfrm>
            <a:off x="685503" y="4344113"/>
            <a:ext cx="5486995" cy="4113634"/>
          </a:xfrm>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en-US"/>
              <a:t>www.ZSL.org     emai: Firstname.lastname@ZSL.org</a:t>
            </a:r>
          </a:p>
        </p:txBody>
      </p:sp>
      <p:sp>
        <p:nvSpPr>
          <p:cNvPr id="20483"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fld id="{1EB232A8-7C02-2B4C-9732-4DD6A0CE3EF9}" type="datetime1">
              <a:rPr lang="en-US"/>
              <a:pPr/>
              <a:t>10/20/2015</a:t>
            </a:fld>
            <a:endParaRPr lang="en-US"/>
          </a:p>
        </p:txBody>
      </p:sp>
      <p:sp>
        <p:nvSpPr>
          <p:cNvPr id="20484"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en-US"/>
              <a:t>© ZSL / author </a:t>
            </a:r>
          </a:p>
        </p:txBody>
      </p:sp>
      <p:sp>
        <p:nvSpPr>
          <p:cNvPr id="2048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a:t>Page </a:t>
            </a:r>
            <a:fld id="{1A87EB02-9C59-A04B-B21B-722E7DC5BF8F}" type="slidenum">
              <a:rPr lang="en-US"/>
              <a:pPr/>
              <a:t>3</a:t>
            </a:fld>
            <a:endParaRPr lang="en-US"/>
          </a:p>
        </p:txBody>
      </p:sp>
      <p:sp>
        <p:nvSpPr>
          <p:cNvPr id="20486" name="Rectangle 2"/>
          <p:cNvSpPr>
            <a:spLocks noGrp="1" noRot="1" noChangeAspect="1" noChangeArrowheads="1" noTextEdit="1"/>
          </p:cNvSpPr>
          <p:nvPr>
            <p:ph type="sldImg"/>
          </p:nvPr>
        </p:nvSpPr>
        <p:spPr bwMode="auto">
          <a:xfrm>
            <a:off x="1719263" y="685800"/>
            <a:ext cx="3419475" cy="2563813"/>
          </a:xfrm>
          <a:noFill/>
          <a:ln>
            <a:solidFill>
              <a:srgbClr val="000000"/>
            </a:solidFill>
            <a:miter lim="800000"/>
            <a:headEnd/>
            <a:tailEnd/>
          </a:ln>
        </p:spPr>
      </p:sp>
      <p:sp>
        <p:nvSpPr>
          <p:cNvPr id="204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en-US"/>
              <a:t>www.ZSL.org     emai: Firstname.lastname@ZSL.org</a:t>
            </a:r>
          </a:p>
        </p:txBody>
      </p:sp>
      <p:sp>
        <p:nvSpPr>
          <p:cNvPr id="24579"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fld id="{AC3BA657-71BE-B64F-83A8-C2A2CB4E9516}" type="datetime1">
              <a:rPr lang="en-US"/>
              <a:pPr/>
              <a:t>10/20/2015</a:t>
            </a:fld>
            <a:endParaRPr lang="en-US"/>
          </a:p>
        </p:txBody>
      </p:sp>
      <p:sp>
        <p:nvSpPr>
          <p:cNvPr id="24580"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en-US"/>
              <a:t>© ZSL / author </a:t>
            </a:r>
          </a:p>
        </p:txBody>
      </p:sp>
      <p:sp>
        <p:nvSpPr>
          <p:cNvPr id="2458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a:t>Page </a:t>
            </a:r>
            <a:fld id="{69447478-6313-5B43-96BF-F94AE86EF35D}" type="slidenum">
              <a:rPr lang="en-US"/>
              <a:pPr/>
              <a:t>4</a:t>
            </a:fld>
            <a:endParaRPr lang="en-US"/>
          </a:p>
        </p:txBody>
      </p:sp>
      <p:sp>
        <p:nvSpPr>
          <p:cNvPr id="24582" name="Rectangle 2"/>
          <p:cNvSpPr>
            <a:spLocks noGrp="1" noRot="1" noChangeAspect="1" noChangeArrowheads="1" noTextEdit="1"/>
          </p:cNvSpPr>
          <p:nvPr>
            <p:ph type="sldImg"/>
          </p:nvPr>
        </p:nvSpPr>
        <p:spPr bwMode="auto">
          <a:xfrm>
            <a:off x="1719263" y="685800"/>
            <a:ext cx="3419475" cy="2563813"/>
          </a:xfrm>
          <a:noFill/>
          <a:ln>
            <a:solidFill>
              <a:srgbClr val="000000"/>
            </a:solidFill>
            <a:miter lim="800000"/>
            <a:headEnd/>
            <a:tailEnd/>
          </a:ln>
        </p:spPr>
      </p:sp>
      <p:sp>
        <p:nvSpPr>
          <p:cNvPr id="245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latin typeface="Arial" charset="0"/>
              </a:rPr>
              <a:t>We</a:t>
            </a:r>
            <a:r>
              <a:rPr lang="en-GB" baseline="0" dirty="0" smtClean="0">
                <a:latin typeface="Arial" charset="0"/>
              </a:rPr>
              <a:t> </a:t>
            </a:r>
            <a:r>
              <a:rPr lang="en-GB" dirty="0" smtClean="0">
                <a:latin typeface="Arial" charset="0"/>
              </a:rPr>
              <a:t>collected from the literature biological, temporal and spatial data for EID ‘events’ in human populations between 1940 and 2004. </a:t>
            </a:r>
          </a:p>
          <a:p>
            <a:pPr>
              <a:spcBef>
                <a:spcPct val="0"/>
              </a:spcBef>
            </a:pPr>
            <a:r>
              <a:rPr lang="en-GB" dirty="0" smtClean="0">
                <a:latin typeface="Arial" charset="0"/>
              </a:rPr>
              <a:t>We defined an ‘event’ as the original case or cluster of cases that represent a disease emerging into a human population.</a:t>
            </a:r>
          </a:p>
          <a:p>
            <a:pPr>
              <a:spcBef>
                <a:spcPct val="0"/>
              </a:spcBef>
            </a:pPr>
            <a:r>
              <a:rPr lang="en-GB" dirty="0" smtClean="0">
                <a:latin typeface="Arial" charset="0"/>
              </a:rPr>
              <a:t>We based the EID list on Louise Taylor’s et </a:t>
            </a:r>
            <a:r>
              <a:rPr lang="en-GB" dirty="0" err="1" smtClean="0">
                <a:latin typeface="Arial" charset="0"/>
              </a:rPr>
              <a:t>al’s</a:t>
            </a:r>
            <a:r>
              <a:rPr lang="en-GB" dirty="0" smtClean="0">
                <a:latin typeface="Arial" charset="0"/>
              </a:rPr>
              <a:t> work in 2001 and updated this to 2004 with additional information on microbial pathogens.</a:t>
            </a:r>
          </a:p>
          <a:p>
            <a:pPr>
              <a:spcBef>
                <a:spcPct val="0"/>
              </a:spcBef>
            </a:pPr>
            <a:endParaRPr lang="en-US" dirty="0" smtClean="0">
              <a:latin typeface="Arial" charset="0"/>
            </a:endParaRPr>
          </a:p>
          <a:p>
            <a:pPr>
              <a:spcBef>
                <a:spcPct val="0"/>
              </a:spcBef>
            </a:pPr>
            <a:endParaRPr lang="en-GB" dirty="0"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latin typeface="Arial" charset="0"/>
            </a:endParaRPr>
          </a:p>
        </p:txBody>
      </p:sp>
      <p:sp>
        <p:nvSpPr>
          <p:cNvPr id="307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CA3D26B-9AA9-F14F-B3CD-92D26F052708}" type="slidenum">
              <a:rPr lang="en-US"/>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100">
                <a:solidFill>
                  <a:schemeClr val="tx1"/>
                </a:solidFill>
                <a:latin typeface="Times New Roman" pitchFamily="18" charset="0"/>
              </a:defRPr>
            </a:lvl1pPr>
            <a:lvl2pPr marL="641463" indent="-246717" eaLnBrk="0" hangingPunct="0">
              <a:defRPr sz="2100">
                <a:solidFill>
                  <a:schemeClr val="tx1"/>
                </a:solidFill>
                <a:latin typeface="Times New Roman" pitchFamily="18" charset="0"/>
              </a:defRPr>
            </a:lvl2pPr>
            <a:lvl3pPr marL="986866" indent="-197373" eaLnBrk="0" hangingPunct="0">
              <a:defRPr sz="2100">
                <a:solidFill>
                  <a:schemeClr val="tx1"/>
                </a:solidFill>
                <a:latin typeface="Times New Roman" pitchFamily="18" charset="0"/>
              </a:defRPr>
            </a:lvl3pPr>
            <a:lvl4pPr marL="1381613" indent="-197373" eaLnBrk="0" hangingPunct="0">
              <a:defRPr sz="2100">
                <a:solidFill>
                  <a:schemeClr val="tx1"/>
                </a:solidFill>
                <a:latin typeface="Times New Roman" pitchFamily="18" charset="0"/>
              </a:defRPr>
            </a:lvl4pPr>
            <a:lvl5pPr marL="1776359" indent="-197373" eaLnBrk="0" hangingPunct="0">
              <a:defRPr sz="2100">
                <a:solidFill>
                  <a:schemeClr val="tx1"/>
                </a:solidFill>
                <a:latin typeface="Times New Roman" pitchFamily="18" charset="0"/>
              </a:defRPr>
            </a:lvl5pPr>
            <a:lvl6pPr marL="2171106" indent="-197373" eaLnBrk="0" fontAlgn="base" hangingPunct="0">
              <a:spcBef>
                <a:spcPct val="0"/>
              </a:spcBef>
              <a:spcAft>
                <a:spcPct val="0"/>
              </a:spcAft>
              <a:defRPr sz="2100">
                <a:solidFill>
                  <a:schemeClr val="tx1"/>
                </a:solidFill>
                <a:latin typeface="Times New Roman" pitchFamily="18" charset="0"/>
              </a:defRPr>
            </a:lvl6pPr>
            <a:lvl7pPr marL="2565852" indent="-197373" eaLnBrk="0" fontAlgn="base" hangingPunct="0">
              <a:spcBef>
                <a:spcPct val="0"/>
              </a:spcBef>
              <a:spcAft>
                <a:spcPct val="0"/>
              </a:spcAft>
              <a:defRPr sz="2100">
                <a:solidFill>
                  <a:schemeClr val="tx1"/>
                </a:solidFill>
                <a:latin typeface="Times New Roman" pitchFamily="18" charset="0"/>
              </a:defRPr>
            </a:lvl7pPr>
            <a:lvl8pPr marL="2960599" indent="-197373" eaLnBrk="0" fontAlgn="base" hangingPunct="0">
              <a:spcBef>
                <a:spcPct val="0"/>
              </a:spcBef>
              <a:spcAft>
                <a:spcPct val="0"/>
              </a:spcAft>
              <a:defRPr sz="2100">
                <a:solidFill>
                  <a:schemeClr val="tx1"/>
                </a:solidFill>
                <a:latin typeface="Times New Roman" pitchFamily="18" charset="0"/>
              </a:defRPr>
            </a:lvl8pPr>
            <a:lvl9pPr marL="3355345" indent="-197373" eaLnBrk="0" fontAlgn="base" hangingPunct="0">
              <a:spcBef>
                <a:spcPct val="0"/>
              </a:spcBef>
              <a:spcAft>
                <a:spcPct val="0"/>
              </a:spcAft>
              <a:defRPr sz="2100">
                <a:solidFill>
                  <a:schemeClr val="tx1"/>
                </a:solidFill>
                <a:latin typeface="Times New Roman" pitchFamily="18" charset="0"/>
              </a:defRPr>
            </a:lvl9pPr>
          </a:lstStyle>
          <a:p>
            <a:pPr eaLnBrk="1" hangingPunct="1"/>
            <a:fld id="{ECB4B1E5-5AE4-4F87-BE82-2900C5B5B2A4}" type="slidenum">
              <a:rPr lang="en-US" sz="1000"/>
              <a:pPr eaLnBrk="1" hangingPunct="1"/>
              <a:t>6</a:t>
            </a:fld>
            <a:endParaRPr lang="en-US" sz="1000"/>
          </a:p>
        </p:txBody>
      </p:sp>
      <p:sp>
        <p:nvSpPr>
          <p:cNvPr id="179203" name="Rectangle 2"/>
          <p:cNvSpPr>
            <a:spLocks noGrp="1" noRot="1" noChangeAspect="1" noChangeArrowheads="1" noTextEdit="1"/>
          </p:cNvSpPr>
          <p:nvPr>
            <p:ph type="sldImg"/>
          </p:nvPr>
        </p:nvSpPr>
        <p:spPr>
          <a:xfrm>
            <a:off x="1719263" y="685800"/>
            <a:ext cx="3419475" cy="2563813"/>
          </a:xfrm>
          <a:ln/>
        </p:spPr>
      </p:sp>
      <p:sp>
        <p:nvSpPr>
          <p:cNvPr id="179204" name="Rectangle 3"/>
          <p:cNvSpPr>
            <a:spLocks noGrp="1" noChangeArrowheads="1"/>
          </p:cNvSpPr>
          <p:nvPr>
            <p:ph type="body" idx="1"/>
          </p:nvPr>
        </p:nvSpPr>
        <p:spPr>
          <a:xfrm>
            <a:off x="383644" y="3387242"/>
            <a:ext cx="6255769" cy="5155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EED1648-47A4-B447-B8FC-7D4B7DE775D1}" type="slidenum">
              <a:rPr lang="en-US" smtClean="0"/>
              <a:t>7</a:t>
            </a:fld>
            <a:endParaRPr lang="en-US"/>
          </a:p>
        </p:txBody>
      </p:sp>
    </p:spTree>
    <p:extLst>
      <p:ext uri="{BB962C8B-B14F-4D97-AF65-F5344CB8AC3E}">
        <p14:creationId xmlns:p14="http://schemas.microsoft.com/office/powerpoint/2010/main" val="19215959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xfrm>
            <a:off x="1143000" y="685800"/>
            <a:ext cx="4572000" cy="3429000"/>
          </a:xfrm>
          <a:ln/>
        </p:spPr>
      </p:sp>
      <p:sp>
        <p:nvSpPr>
          <p:cNvPr id="192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92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100">
                <a:solidFill>
                  <a:schemeClr val="tx1"/>
                </a:solidFill>
                <a:latin typeface="Times New Roman" pitchFamily="18" charset="0"/>
              </a:defRPr>
            </a:lvl1pPr>
            <a:lvl2pPr marL="641463" indent="-246717" eaLnBrk="0" hangingPunct="0">
              <a:defRPr sz="2100">
                <a:solidFill>
                  <a:schemeClr val="tx1"/>
                </a:solidFill>
                <a:latin typeface="Times New Roman" pitchFamily="18" charset="0"/>
              </a:defRPr>
            </a:lvl2pPr>
            <a:lvl3pPr marL="986866" indent="-197373" eaLnBrk="0" hangingPunct="0">
              <a:defRPr sz="2100">
                <a:solidFill>
                  <a:schemeClr val="tx1"/>
                </a:solidFill>
                <a:latin typeface="Times New Roman" pitchFamily="18" charset="0"/>
              </a:defRPr>
            </a:lvl3pPr>
            <a:lvl4pPr marL="1381613" indent="-197373" eaLnBrk="0" hangingPunct="0">
              <a:defRPr sz="2100">
                <a:solidFill>
                  <a:schemeClr val="tx1"/>
                </a:solidFill>
                <a:latin typeface="Times New Roman" pitchFamily="18" charset="0"/>
              </a:defRPr>
            </a:lvl4pPr>
            <a:lvl5pPr marL="1776359" indent="-197373" eaLnBrk="0" hangingPunct="0">
              <a:defRPr sz="2100">
                <a:solidFill>
                  <a:schemeClr val="tx1"/>
                </a:solidFill>
                <a:latin typeface="Times New Roman" pitchFamily="18" charset="0"/>
              </a:defRPr>
            </a:lvl5pPr>
            <a:lvl6pPr marL="2171106" indent="-197373" eaLnBrk="0" fontAlgn="base" hangingPunct="0">
              <a:spcBef>
                <a:spcPct val="0"/>
              </a:spcBef>
              <a:spcAft>
                <a:spcPct val="0"/>
              </a:spcAft>
              <a:defRPr sz="2100">
                <a:solidFill>
                  <a:schemeClr val="tx1"/>
                </a:solidFill>
                <a:latin typeface="Times New Roman" pitchFamily="18" charset="0"/>
              </a:defRPr>
            </a:lvl6pPr>
            <a:lvl7pPr marL="2565852" indent="-197373" eaLnBrk="0" fontAlgn="base" hangingPunct="0">
              <a:spcBef>
                <a:spcPct val="0"/>
              </a:spcBef>
              <a:spcAft>
                <a:spcPct val="0"/>
              </a:spcAft>
              <a:defRPr sz="2100">
                <a:solidFill>
                  <a:schemeClr val="tx1"/>
                </a:solidFill>
                <a:latin typeface="Times New Roman" pitchFamily="18" charset="0"/>
              </a:defRPr>
            </a:lvl7pPr>
            <a:lvl8pPr marL="2960599" indent="-197373" eaLnBrk="0" fontAlgn="base" hangingPunct="0">
              <a:spcBef>
                <a:spcPct val="0"/>
              </a:spcBef>
              <a:spcAft>
                <a:spcPct val="0"/>
              </a:spcAft>
              <a:defRPr sz="2100">
                <a:solidFill>
                  <a:schemeClr val="tx1"/>
                </a:solidFill>
                <a:latin typeface="Times New Roman" pitchFamily="18" charset="0"/>
              </a:defRPr>
            </a:lvl8pPr>
            <a:lvl9pPr marL="3355345" indent="-197373" eaLnBrk="0" fontAlgn="base" hangingPunct="0">
              <a:spcBef>
                <a:spcPct val="0"/>
              </a:spcBef>
              <a:spcAft>
                <a:spcPct val="0"/>
              </a:spcAft>
              <a:defRPr sz="2100">
                <a:solidFill>
                  <a:schemeClr val="tx1"/>
                </a:solidFill>
                <a:latin typeface="Times New Roman" pitchFamily="18" charset="0"/>
              </a:defRPr>
            </a:lvl9pPr>
          </a:lstStyle>
          <a:p>
            <a:pPr eaLnBrk="1" hangingPunct="1"/>
            <a:fld id="{9EEE3EBA-61F7-40FD-937A-1FBC869EAC61}" type="slidenum">
              <a:rPr lang="en-US" sz="1000"/>
              <a:pPr eaLnBrk="1" hangingPunct="1"/>
              <a:t>9</a:t>
            </a:fld>
            <a:endParaRPr lang="en-US" sz="10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a:t>
            </a:r>
            <a:r>
              <a:rPr lang="en-US" b="1" baseline="0" dirty="0" smtClean="0"/>
              <a:t>partial dependence plot</a:t>
            </a:r>
            <a:r>
              <a:rPr lang="en-US" b="0" baseline="0" dirty="0" smtClean="0"/>
              <a:t> shows the </a:t>
            </a:r>
            <a:r>
              <a:rPr lang="en-US" b="1" baseline="0" dirty="0" smtClean="0"/>
              <a:t>effect of the predictors on the outcome</a:t>
            </a:r>
            <a:r>
              <a:rPr lang="en-US" b="0" baseline="0" dirty="0" smtClean="0"/>
              <a:t> for the six most influential variables.</a:t>
            </a:r>
          </a:p>
          <a:p>
            <a:pPr marL="171450" indent="-171450">
              <a:buFont typeface="Arial" charset="0"/>
              <a:buChar char="•"/>
            </a:pPr>
            <a:r>
              <a:rPr lang="en-US" b="0" baseline="0" dirty="0" smtClean="0"/>
              <a:t>The line represents the best estimate; the shaded section shows the 95% confidence interval for the line.</a:t>
            </a:r>
          </a:p>
          <a:p>
            <a:pPr marL="171450" indent="-171450">
              <a:buFont typeface="Arial" charset="0"/>
              <a:buChar char="•"/>
            </a:pPr>
            <a:r>
              <a:rPr lang="en-US" dirty="0" smtClean="0"/>
              <a:t>The x axes represent the minimum to maximum values of each driver (Predictors).</a:t>
            </a:r>
          </a:p>
          <a:p>
            <a:pPr marL="628650" lvl="1" indent="-171450">
              <a:buFont typeface="Arial" charset="0"/>
              <a:buChar char="•"/>
            </a:pPr>
            <a:r>
              <a:rPr lang="en-US" dirty="0" smtClean="0"/>
              <a:t>Mammal</a:t>
            </a:r>
            <a:r>
              <a:rPr lang="en-US" baseline="0" dirty="0" smtClean="0"/>
              <a:t> diversity: number of species whose ranges overlap the grid cell.</a:t>
            </a:r>
          </a:p>
          <a:p>
            <a:pPr marL="628650" lvl="1" indent="-171450">
              <a:buFont typeface="Arial" charset="0"/>
              <a:buChar char="•"/>
            </a:pPr>
            <a:r>
              <a:rPr lang="en-US" baseline="0" dirty="0" smtClean="0"/>
              <a:t>Blue variables (Environment): percentage of grid cell covered.</a:t>
            </a:r>
            <a:endParaRPr lang="en-US" dirty="0" smtClean="0"/>
          </a:p>
          <a:p>
            <a:pPr marL="628650" lvl="1" indent="-171450">
              <a:buFont typeface="Arial" charset="0"/>
              <a:buChar char="•"/>
            </a:pPr>
            <a:r>
              <a:rPr lang="en-US" dirty="0" smtClean="0"/>
              <a:t>Pasture change:</a:t>
            </a:r>
            <a:r>
              <a:rPr lang="en-US" baseline="0" dirty="0" smtClean="0"/>
              <a:t> change in amount of grid cell used for pasture between one decade and the next.</a:t>
            </a:r>
            <a:endParaRPr lang="en-US" baseline="0" dirty="0"/>
          </a:p>
          <a:p>
            <a:pPr marL="171450" lvl="0" indent="-171450">
              <a:buFont typeface="Arial" charset="0"/>
              <a:buChar char="•"/>
            </a:pPr>
            <a:r>
              <a:rPr lang="en-US" baseline="0" dirty="0" smtClean="0"/>
              <a:t>The y axes represent the relative probability of an EID event occurring in a grid cell with this characteristic (Outcome variable).</a:t>
            </a:r>
          </a:p>
          <a:p>
            <a:pPr marL="171450" lvl="0" indent="-171450">
              <a:buFont typeface="Arial" charset="0"/>
              <a:buChar char="•"/>
            </a:pPr>
            <a:endParaRPr lang="en-US" baseline="0" dirty="0" smtClean="0"/>
          </a:p>
          <a:p>
            <a:pPr marL="171450" lvl="0" indent="-171450">
              <a:buFont typeface="Arial" charset="0"/>
              <a:buChar char="•"/>
            </a:pPr>
            <a:r>
              <a:rPr lang="en-US" baseline="0" dirty="0" smtClean="0"/>
              <a:t>These plots average out the effects of other drivers, but the actual model takes into account two levels of interaction between drivers.</a:t>
            </a:r>
          </a:p>
          <a:p>
            <a:pPr marL="628650" lvl="1" indent="-171450">
              <a:buFont typeface="Arial" charset="0"/>
              <a:buChar char="•"/>
            </a:pPr>
            <a:r>
              <a:rPr lang="en-US" baseline="0" dirty="0" smtClean="0"/>
              <a:t>They also display the effect—at our best estimate—</a:t>
            </a:r>
            <a:r>
              <a:rPr lang="en-US" b="1" baseline="0" dirty="0" smtClean="0"/>
              <a:t>relative to the human population distribution, factoring out our reporting bias layer</a:t>
            </a:r>
            <a:r>
              <a:rPr lang="en-US" baseline="0" dirty="0" smtClean="0"/>
              <a:t>.</a:t>
            </a:r>
          </a:p>
          <a:p>
            <a:pPr marL="171450" lvl="0" indent="-171450">
              <a:buFont typeface="Arial" charset="0"/>
              <a:buChar char="•"/>
            </a:pPr>
            <a:endParaRPr lang="en-US" baseline="0" dirty="0" smtClean="0"/>
          </a:p>
          <a:p>
            <a:pPr marL="171450" lvl="0" indent="-171450">
              <a:buFont typeface="Arial" charset="0"/>
              <a:buChar char="•"/>
            </a:pPr>
            <a:r>
              <a:rPr lang="en-US" baseline="0" dirty="0" smtClean="0"/>
              <a:t>You can see that the confidence intervals are pretty wide.</a:t>
            </a:r>
          </a:p>
          <a:p>
            <a:pPr marL="628650" lvl="1" indent="-171450">
              <a:buFont typeface="Arial" charset="0"/>
              <a:buChar char="•"/>
            </a:pPr>
            <a:r>
              <a:rPr lang="en-US" baseline="0" dirty="0" smtClean="0"/>
              <a:t>The dataset of EID events is pretty noisy in this regard, but there are some overall trends apparent.</a:t>
            </a:r>
          </a:p>
          <a:p>
            <a:pPr marL="171450" lvl="0" indent="-171450">
              <a:buFont typeface="Arial" charset="0"/>
              <a:buChar char="•"/>
            </a:pPr>
            <a:endParaRPr lang="en-US" baseline="0" dirty="0" smtClean="0"/>
          </a:p>
          <a:p>
            <a:pPr marL="171450" lvl="0" indent="-171450">
              <a:buFont typeface="Arial" charset="0"/>
              <a:buChar char="•"/>
            </a:pPr>
            <a:r>
              <a:rPr lang="en-US" baseline="0" dirty="0" smtClean="0"/>
              <a:t>Of particular note: </a:t>
            </a:r>
            <a:r>
              <a:rPr lang="en-US" b="1" baseline="0" dirty="0" smtClean="0"/>
              <a:t>biodiversity</a:t>
            </a:r>
            <a:r>
              <a:rPr lang="en-US" b="0" baseline="0" dirty="0" smtClean="0"/>
              <a:t>. This suggests, along with </a:t>
            </a:r>
            <a:r>
              <a:rPr lang="en-US" b="1" baseline="0" dirty="0" smtClean="0"/>
              <a:t>evergreen broadleaf trees</a:t>
            </a:r>
            <a:r>
              <a:rPr lang="en-US" b="0" baseline="0" dirty="0" smtClean="0"/>
              <a:t> (i.e. rainforest) that disease emergence events are more likely to happen to people living in areas with high biodiversity and a lot of forest, for example. These data also suggest—albeit </a:t>
            </a:r>
            <a:r>
              <a:rPr lang="en-US" b="0" i="1" baseline="0" dirty="0" smtClean="0"/>
              <a:t>only</a:t>
            </a:r>
            <a:r>
              <a:rPr lang="en-US" b="0" i="0" baseline="0" dirty="0" smtClean="0"/>
              <a:t> suggest—that perturbation, both from increasing </a:t>
            </a:r>
            <a:r>
              <a:rPr lang="en-US" b="0" i="1" baseline="0" dirty="0" smtClean="0"/>
              <a:t>and</a:t>
            </a:r>
            <a:r>
              <a:rPr lang="en-US" b="0" i="0" baseline="0" dirty="0" smtClean="0"/>
              <a:t> decreasing cropland, can increase the probability of a disease emergence event.</a:t>
            </a:r>
            <a:endParaRPr lang="en-US" baseline="0" dirty="0" smtClean="0"/>
          </a:p>
        </p:txBody>
      </p:sp>
      <p:sp>
        <p:nvSpPr>
          <p:cNvPr id="4" name="Slide Number Placeholder 3"/>
          <p:cNvSpPr>
            <a:spLocks noGrp="1"/>
          </p:cNvSpPr>
          <p:nvPr>
            <p:ph type="sldNum" sz="quarter" idx="10"/>
          </p:nvPr>
        </p:nvSpPr>
        <p:spPr/>
        <p:txBody>
          <a:bodyPr/>
          <a:lstStyle/>
          <a:p>
            <a:fld id="{B97BAFE8-8E5D-6548-9368-B264C5157BC6}" type="slidenum">
              <a:rPr lang="en-US" smtClean="0"/>
              <a:t>10</a:t>
            </a:fld>
            <a:endParaRPr lang="en-US"/>
          </a:p>
        </p:txBody>
      </p:sp>
    </p:spTree>
    <p:extLst>
      <p:ext uri="{BB962C8B-B14F-4D97-AF65-F5344CB8AC3E}">
        <p14:creationId xmlns:p14="http://schemas.microsoft.com/office/powerpoint/2010/main" val="852539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FD097-F9CB-1B47-8119-4D42C3674028}" type="slidenum">
              <a:rPr lang="en-US" smtClean="0"/>
              <a:t>12</a:t>
            </a:fld>
            <a:endParaRPr lang="en-US" dirty="0"/>
          </a:p>
        </p:txBody>
      </p:sp>
    </p:spTree>
    <p:extLst>
      <p:ext uri="{BB962C8B-B14F-4D97-AF65-F5344CB8AC3E}">
        <p14:creationId xmlns:p14="http://schemas.microsoft.com/office/powerpoint/2010/main" val="1397728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90265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9637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142909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846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9734" y="1981200"/>
            <a:ext cx="381846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prstClr val="black">
                  <a:tint val="75000"/>
                </a:prstClr>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tint val="75000"/>
                </a:prstClr>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7913F84-C1F3-4CF5-99D1-BCA6F36B2F91}" type="slidenum">
              <a:rPr lang="en-US" altLang="en-US">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27701930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846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39734" y="19812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39734" y="41148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en-US">
              <a:solidFill>
                <a:prstClr val="black">
                  <a:tint val="75000"/>
                </a:prstClr>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tint val="75000"/>
                </a:prstClr>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A76899CB-6211-4819-87F3-6B4EFC82E296}" type="slidenum">
              <a:rPr lang="en-US" altLang="en-US">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564217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846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39734" y="19812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39734" y="41148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p:txBody>
          <a:bodyPr/>
          <a:lstStyle>
            <a:lvl1pPr>
              <a:defRPr/>
            </a:lvl1pPr>
          </a:lstStyle>
          <a:p>
            <a:pPr>
              <a:defRPr/>
            </a:pPr>
            <a:endParaRPr lang="en-US" altLang="en-US">
              <a:solidFill>
                <a:prstClr val="black">
                  <a:tint val="75000"/>
                </a:prstClr>
              </a:solidFill>
            </a:endParaRPr>
          </a:p>
        </p:txBody>
      </p:sp>
      <p:sp>
        <p:nvSpPr>
          <p:cNvPr id="7" name="Rectangle 5"/>
          <p:cNvSpPr>
            <a:spLocks noGrp="1" noChangeArrowheads="1"/>
          </p:cNvSpPr>
          <p:nvPr>
            <p:ph type="ftr" sz="quarter" idx="11"/>
          </p:nvPr>
        </p:nvSpPr>
        <p:spPr/>
        <p:txBody>
          <a:bodyPr/>
          <a:lstStyle>
            <a:lvl1pPr>
              <a:defRPr/>
            </a:lvl1pPr>
          </a:lstStyle>
          <a:p>
            <a:pPr>
              <a:defRPr/>
            </a:pPr>
            <a:endParaRPr lang="en-US" altLang="en-US">
              <a:solidFill>
                <a:prstClr val="black">
                  <a:tint val="75000"/>
                </a:prstClr>
              </a:solidFill>
            </a:endParaRPr>
          </a:p>
        </p:txBody>
      </p:sp>
      <p:sp>
        <p:nvSpPr>
          <p:cNvPr id="8" name="Rectangle 6"/>
          <p:cNvSpPr>
            <a:spLocks noGrp="1" noChangeArrowheads="1"/>
          </p:cNvSpPr>
          <p:nvPr>
            <p:ph type="sldNum" sz="quarter" idx="12"/>
          </p:nvPr>
        </p:nvSpPr>
        <p:spPr/>
        <p:txBody>
          <a:bodyPr/>
          <a:lstStyle>
            <a:lvl1pPr>
              <a:defRPr/>
            </a:lvl1pPr>
          </a:lstStyle>
          <a:p>
            <a:pPr>
              <a:defRPr/>
            </a:pPr>
            <a:fld id="{16CD06D2-6A53-4C93-AD3E-1C92EE792768}" type="slidenum">
              <a:rPr lang="en-US" altLang="en-US">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12067959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39734" y="19812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5800" y="41148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39734" y="41148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prstClr val="black">
                  <a:tint val="75000"/>
                </a:prstClr>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tint val="75000"/>
                </a:prstClr>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CBE29F0-A103-4CB1-A7EC-B5E1E341801F}" type="slidenum">
              <a:rPr lang="en-US" altLang="en-US">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6854858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7E32A34-0F13-4DBC-8B2D-32D061E97310}" type="slidenum">
              <a:rPr lang="en-US" altLang="en-US">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8240632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71152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pic>
        <p:nvPicPr>
          <p:cNvPr id="7" name="Picture 6" descr="Logo and tag.tif"/>
          <p:cNvPicPr>
            <a:picLocks noChangeAspect="1"/>
          </p:cNvPicPr>
          <p:nvPr userDrawn="1"/>
        </p:nvPicPr>
        <p:blipFill>
          <a:blip r:embed="rId2" cstate="print">
            <a:clrChange>
              <a:clrFrom>
                <a:srgbClr val="FFFFFF"/>
              </a:clrFrom>
              <a:clrTo>
                <a:srgbClr val="FFFFFF">
                  <a:alpha val="0"/>
                </a:srgbClr>
              </a:clrTo>
            </a:clrChange>
          </a:blip>
          <a:srcRect l="25915" t="58696" r="19615"/>
          <a:stretch>
            <a:fillRect/>
          </a:stretch>
        </p:blipFill>
        <p:spPr>
          <a:xfrm>
            <a:off x="209456" y="6050941"/>
            <a:ext cx="2806970" cy="658683"/>
          </a:xfrm>
          <a:prstGeom prst="rect">
            <a:avLst/>
          </a:prstGeom>
        </p:spPr>
      </p:pic>
    </p:spTree>
    <p:extLst>
      <p:ext uri="{BB962C8B-B14F-4D97-AF65-F5344CB8AC3E}">
        <p14:creationId xmlns:p14="http://schemas.microsoft.com/office/powerpoint/2010/main" val="30320541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68331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pic>
        <p:nvPicPr>
          <p:cNvPr id="7" name="Picture 6" descr="Logo and tag.tif"/>
          <p:cNvPicPr>
            <a:picLocks noChangeAspect="1"/>
          </p:cNvPicPr>
          <p:nvPr userDrawn="1"/>
        </p:nvPicPr>
        <p:blipFill>
          <a:blip r:embed="rId2" cstate="print">
            <a:clrChange>
              <a:clrFrom>
                <a:srgbClr val="FFFFFF"/>
              </a:clrFrom>
              <a:clrTo>
                <a:srgbClr val="FFFFFF">
                  <a:alpha val="0"/>
                </a:srgbClr>
              </a:clrTo>
            </a:clrChange>
          </a:blip>
          <a:srcRect l="25915" t="58696" r="19615"/>
          <a:stretch>
            <a:fillRect/>
          </a:stretch>
        </p:blipFill>
        <p:spPr>
          <a:xfrm>
            <a:off x="209456" y="6050941"/>
            <a:ext cx="2806970" cy="658683"/>
          </a:xfrm>
          <a:prstGeom prst="rect">
            <a:avLst/>
          </a:prstGeom>
        </p:spPr>
      </p:pic>
    </p:spTree>
    <p:extLst>
      <p:ext uri="{BB962C8B-B14F-4D97-AF65-F5344CB8AC3E}">
        <p14:creationId xmlns:p14="http://schemas.microsoft.com/office/powerpoint/2010/main" val="25929194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28436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03509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78331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858575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436799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208121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94873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08696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846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9734" y="1981200"/>
            <a:ext cx="381846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prstClr val="black">
                  <a:tint val="75000"/>
                </a:prstClr>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tint val="75000"/>
                </a:prstClr>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7913F84-C1F3-4CF5-99D1-BCA6F36B2F91}" type="slidenum">
              <a:rPr lang="en-US" altLang="en-US">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12842936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1376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68929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pic>
        <p:nvPicPr>
          <p:cNvPr id="7" name="Picture 6" descr="Logo and tag.tif"/>
          <p:cNvPicPr>
            <a:picLocks noChangeAspect="1"/>
          </p:cNvPicPr>
          <p:nvPr userDrawn="1"/>
        </p:nvPicPr>
        <p:blipFill>
          <a:blip r:embed="rId2" cstate="print">
            <a:clrChange>
              <a:clrFrom>
                <a:srgbClr val="FFFFFF"/>
              </a:clrFrom>
              <a:clrTo>
                <a:srgbClr val="FFFFFF">
                  <a:alpha val="0"/>
                </a:srgbClr>
              </a:clrTo>
            </a:clrChange>
          </a:blip>
          <a:srcRect l="25915" t="58696" r="19615"/>
          <a:stretch>
            <a:fillRect/>
          </a:stretch>
        </p:blipFill>
        <p:spPr>
          <a:xfrm>
            <a:off x="209456" y="6050941"/>
            <a:ext cx="2806970" cy="658683"/>
          </a:xfrm>
          <a:prstGeom prst="rect">
            <a:avLst/>
          </a:prstGeom>
        </p:spPr>
      </p:pic>
    </p:spTree>
    <p:extLst>
      <p:ext uri="{BB962C8B-B14F-4D97-AF65-F5344CB8AC3E}">
        <p14:creationId xmlns:p14="http://schemas.microsoft.com/office/powerpoint/2010/main" val="36081531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72554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665138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208376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337040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296499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5474258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03167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47254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3598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69490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846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39734" y="19812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39734" y="41148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en-US">
              <a:solidFill>
                <a:prstClr val="black">
                  <a:tint val="75000"/>
                </a:prstClr>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tint val="75000"/>
                </a:prstClr>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A76899CB-6211-4819-87F3-6B4EFC82E296}" type="slidenum">
              <a:rPr lang="en-US" altLang="en-US">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42610536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846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39734" y="19812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39734" y="41148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p:txBody>
          <a:bodyPr/>
          <a:lstStyle>
            <a:lvl1pPr>
              <a:defRPr/>
            </a:lvl1pPr>
          </a:lstStyle>
          <a:p>
            <a:pPr>
              <a:defRPr/>
            </a:pPr>
            <a:endParaRPr lang="en-US" altLang="en-US">
              <a:solidFill>
                <a:prstClr val="black">
                  <a:tint val="75000"/>
                </a:prstClr>
              </a:solidFill>
            </a:endParaRPr>
          </a:p>
        </p:txBody>
      </p:sp>
      <p:sp>
        <p:nvSpPr>
          <p:cNvPr id="7" name="Rectangle 5"/>
          <p:cNvSpPr>
            <a:spLocks noGrp="1" noChangeArrowheads="1"/>
          </p:cNvSpPr>
          <p:nvPr>
            <p:ph type="ftr" sz="quarter" idx="11"/>
          </p:nvPr>
        </p:nvSpPr>
        <p:spPr/>
        <p:txBody>
          <a:bodyPr/>
          <a:lstStyle>
            <a:lvl1pPr>
              <a:defRPr/>
            </a:lvl1pPr>
          </a:lstStyle>
          <a:p>
            <a:pPr>
              <a:defRPr/>
            </a:pPr>
            <a:endParaRPr lang="en-US" altLang="en-US">
              <a:solidFill>
                <a:prstClr val="black">
                  <a:tint val="75000"/>
                </a:prstClr>
              </a:solidFill>
            </a:endParaRPr>
          </a:p>
        </p:txBody>
      </p:sp>
      <p:sp>
        <p:nvSpPr>
          <p:cNvPr id="8" name="Rectangle 6"/>
          <p:cNvSpPr>
            <a:spLocks noGrp="1" noChangeArrowheads="1"/>
          </p:cNvSpPr>
          <p:nvPr>
            <p:ph type="sldNum" sz="quarter" idx="12"/>
          </p:nvPr>
        </p:nvSpPr>
        <p:spPr/>
        <p:txBody>
          <a:bodyPr/>
          <a:lstStyle>
            <a:lvl1pPr>
              <a:defRPr/>
            </a:lvl1pPr>
          </a:lstStyle>
          <a:p>
            <a:pPr>
              <a:defRPr/>
            </a:pPr>
            <a:fld id="{16CD06D2-6A53-4C93-AD3E-1C92EE792768}" type="slidenum">
              <a:rPr lang="en-US" altLang="en-US">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24095506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Rounded Rectangle 1"/>
          <p:cNvSpPr/>
          <p:nvPr userDrawn="1"/>
        </p:nvSpPr>
        <p:spPr>
          <a:xfrm>
            <a:off x="182563" y="201613"/>
            <a:ext cx="8804275" cy="6475412"/>
          </a:xfrm>
          <a:prstGeom prst="roundRect">
            <a:avLst>
              <a:gd name="adj" fmla="val 3487"/>
            </a:avLst>
          </a:prstGeom>
          <a:solidFill>
            <a:schemeClr val="bg1"/>
          </a:solid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548618">
              <a:defRPr/>
            </a:pPr>
            <a:endParaRPr lang="en-US">
              <a:solidFill>
                <a:prstClr val="white"/>
              </a:solidFill>
            </a:endParaRPr>
          </a:p>
        </p:txBody>
      </p:sp>
    </p:spTree>
    <p:extLst>
      <p:ext uri="{BB962C8B-B14F-4D97-AF65-F5344CB8AC3E}">
        <p14:creationId xmlns:p14="http://schemas.microsoft.com/office/powerpoint/2010/main" val="41509695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846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9734" y="1981200"/>
            <a:ext cx="381846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prstClr val="black">
                  <a:tint val="75000"/>
                </a:prstClr>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tint val="75000"/>
                </a:prstClr>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7913F84-C1F3-4CF5-99D1-BCA6F36B2F91}" type="slidenum">
              <a:rPr lang="en-US" altLang="en-US">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82756953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9369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0343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7172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3563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645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260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tif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image" Target="../media/image2.tiff"/><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image" Target="../media/image1.jpeg"/><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theme" Target="../theme/theme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image" Target="../media/image2.tiff"/><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pic>
        <p:nvPicPr>
          <p:cNvPr id="7" name="Picture 6" descr="EHA_logo_376_x.jpg"/>
          <p:cNvPicPr>
            <a:picLocks noChangeAspect="1"/>
          </p:cNvPicPr>
          <p:nvPr userDrawn="1"/>
        </p:nvPicPr>
        <p:blipFill>
          <a:blip r:embed="rId18" cstate="print">
            <a:clrChange>
              <a:clrFrom>
                <a:srgbClr val="FFFFFF"/>
              </a:clrFrom>
              <a:clrTo>
                <a:srgbClr val="FFFFFF">
                  <a:alpha val="0"/>
                </a:srgbClr>
              </a:clrTo>
            </a:clrChange>
          </a:blip>
          <a:stretch>
            <a:fillRect/>
          </a:stretch>
        </p:blipFill>
        <p:spPr>
          <a:xfrm>
            <a:off x="273227" y="359911"/>
            <a:ext cx="3003374" cy="764748"/>
          </a:xfrm>
          <a:prstGeom prst="rect">
            <a:avLst/>
          </a:prstGeom>
        </p:spPr>
      </p:pic>
      <p:pic>
        <p:nvPicPr>
          <p:cNvPr id="8" name="Picture 7" descr="Logo and tag.tif"/>
          <p:cNvPicPr>
            <a:picLocks noChangeAspect="1"/>
          </p:cNvPicPr>
          <p:nvPr userDrawn="1"/>
        </p:nvPicPr>
        <p:blipFill>
          <a:blip r:embed="rId19" cstate="print">
            <a:clrChange>
              <a:clrFrom>
                <a:srgbClr val="FFFFFF"/>
              </a:clrFrom>
              <a:clrTo>
                <a:srgbClr val="FFFFFF">
                  <a:alpha val="0"/>
                </a:srgbClr>
              </a:clrTo>
            </a:clrChange>
          </a:blip>
          <a:srcRect l="25915" t="58696" r="19615"/>
          <a:stretch>
            <a:fillRect/>
          </a:stretch>
        </p:blipFill>
        <p:spPr>
          <a:xfrm>
            <a:off x="209456" y="6050941"/>
            <a:ext cx="2806970" cy="658683"/>
          </a:xfrm>
          <a:prstGeom prst="rect">
            <a:avLst/>
          </a:prstGeom>
        </p:spPr>
      </p:pic>
    </p:spTree>
    <p:extLst>
      <p:ext uri="{BB962C8B-B14F-4D97-AF65-F5344CB8AC3E}">
        <p14:creationId xmlns:p14="http://schemas.microsoft.com/office/powerpoint/2010/main" val="202075578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pic>
        <p:nvPicPr>
          <p:cNvPr id="7" name="Picture 6" descr="EHA_logo_376_x.jpg"/>
          <p:cNvPicPr>
            <a:picLocks noChangeAspect="1"/>
          </p:cNvPicPr>
          <p:nvPr userDrawn="1"/>
        </p:nvPicPr>
        <p:blipFill>
          <a:blip r:embed="rId14" cstate="print">
            <a:clrChange>
              <a:clrFrom>
                <a:srgbClr val="FFFFFF"/>
              </a:clrFrom>
              <a:clrTo>
                <a:srgbClr val="FFFFFF">
                  <a:alpha val="0"/>
                </a:srgbClr>
              </a:clrTo>
            </a:clrChange>
          </a:blip>
          <a:stretch>
            <a:fillRect/>
          </a:stretch>
        </p:blipFill>
        <p:spPr>
          <a:xfrm>
            <a:off x="273227" y="359911"/>
            <a:ext cx="3003374" cy="764748"/>
          </a:xfrm>
          <a:prstGeom prst="rect">
            <a:avLst/>
          </a:prstGeom>
        </p:spPr>
      </p:pic>
      <p:pic>
        <p:nvPicPr>
          <p:cNvPr id="8" name="Picture 7" descr="Logo and tag.tif"/>
          <p:cNvPicPr>
            <a:picLocks noChangeAspect="1"/>
          </p:cNvPicPr>
          <p:nvPr userDrawn="1"/>
        </p:nvPicPr>
        <p:blipFill>
          <a:blip r:embed="rId15" cstate="print">
            <a:clrChange>
              <a:clrFrom>
                <a:srgbClr val="FFFFFF"/>
              </a:clrFrom>
              <a:clrTo>
                <a:srgbClr val="FFFFFF">
                  <a:alpha val="0"/>
                </a:srgbClr>
              </a:clrTo>
            </a:clrChange>
          </a:blip>
          <a:srcRect l="25915" t="58696" r="19615"/>
          <a:stretch>
            <a:fillRect/>
          </a:stretch>
        </p:blipFill>
        <p:spPr>
          <a:xfrm>
            <a:off x="209456" y="6050941"/>
            <a:ext cx="2806970" cy="658683"/>
          </a:xfrm>
          <a:prstGeom prst="rect">
            <a:avLst/>
          </a:prstGeom>
        </p:spPr>
      </p:pic>
    </p:spTree>
    <p:extLst>
      <p:ext uri="{BB962C8B-B14F-4D97-AF65-F5344CB8AC3E}">
        <p14:creationId xmlns:p14="http://schemas.microsoft.com/office/powerpoint/2010/main" val="1006715925"/>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A1DFEE-5507-430F-99A7-219792B4ABFD}" type="datetimeFigureOut">
              <a:rPr lang="en-US" smtClean="0">
                <a:solidFill>
                  <a:prstClr val="black">
                    <a:tint val="75000"/>
                  </a:prstClr>
                </a:solidFill>
              </a:rPr>
              <a:pPr/>
              <a:t>10/20/2015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pic>
        <p:nvPicPr>
          <p:cNvPr id="7" name="Picture 6" descr="EHA_logo_376_x.jpg"/>
          <p:cNvPicPr>
            <a:picLocks noChangeAspect="1"/>
          </p:cNvPicPr>
          <p:nvPr userDrawn="1"/>
        </p:nvPicPr>
        <p:blipFill>
          <a:blip r:embed="rId18" cstate="print">
            <a:clrChange>
              <a:clrFrom>
                <a:srgbClr val="FFFFFF"/>
              </a:clrFrom>
              <a:clrTo>
                <a:srgbClr val="FFFFFF">
                  <a:alpha val="0"/>
                </a:srgbClr>
              </a:clrTo>
            </a:clrChange>
          </a:blip>
          <a:stretch>
            <a:fillRect/>
          </a:stretch>
        </p:blipFill>
        <p:spPr>
          <a:xfrm>
            <a:off x="273227" y="359911"/>
            <a:ext cx="3003374" cy="764748"/>
          </a:xfrm>
          <a:prstGeom prst="rect">
            <a:avLst/>
          </a:prstGeom>
        </p:spPr>
      </p:pic>
      <p:pic>
        <p:nvPicPr>
          <p:cNvPr id="8" name="Picture 7" descr="Logo and tag.tif"/>
          <p:cNvPicPr>
            <a:picLocks noChangeAspect="1"/>
          </p:cNvPicPr>
          <p:nvPr userDrawn="1"/>
        </p:nvPicPr>
        <p:blipFill>
          <a:blip r:embed="rId19" cstate="print">
            <a:clrChange>
              <a:clrFrom>
                <a:srgbClr val="FFFFFF"/>
              </a:clrFrom>
              <a:clrTo>
                <a:srgbClr val="FFFFFF">
                  <a:alpha val="0"/>
                </a:srgbClr>
              </a:clrTo>
            </a:clrChange>
          </a:blip>
          <a:srcRect l="25915" t="58696" r="19615"/>
          <a:stretch>
            <a:fillRect/>
          </a:stretch>
        </p:blipFill>
        <p:spPr>
          <a:xfrm>
            <a:off x="209456" y="6050941"/>
            <a:ext cx="2806970" cy="658683"/>
          </a:xfrm>
          <a:prstGeom prst="rect">
            <a:avLst/>
          </a:prstGeom>
        </p:spPr>
      </p:pic>
    </p:spTree>
    <p:extLst>
      <p:ext uri="{BB962C8B-B14F-4D97-AF65-F5344CB8AC3E}">
        <p14:creationId xmlns:p14="http://schemas.microsoft.com/office/powerpoint/2010/main" val="2136150661"/>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9.tiff"/></Relationships>
</file>

<file path=ppt/slides/_rels/slide13.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1.tiff"/></Relationships>
</file>

<file path=ppt/slides/_rels/slide14.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www.google.com/url?sa=i&amp;rct=j&amp;q=&amp;esrc=s&amp;frm=1&amp;source=images&amp;cd=&amp;docid=WPp_J3xGAdVbTM&amp;tbnid=fk1nX4OQp0E8wM:&amp;ved=0CAUQjRw&amp;url=http://www.catholiclifeministries.org/2013/01/01/donald-rumsfeld-the-magi-and-the-unknown-unknown/&amp;ei=9-ZCUrrPHaHi4AOZwoCICg&amp;bvm=bv.53077864,d.dmg&amp;psig=AFQjCNFUg4UdxM12p6KRC3PhC7GnU1mZog&amp;ust=1380202610631086"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6.emf"/><Relationship Id="rId7" Type="http://schemas.openxmlformats.org/officeDocument/2006/relationships/image" Target="../media/image40.png"/><Relationship Id="rId2" Type="http://schemas.openxmlformats.org/officeDocument/2006/relationships/image" Target="../media/image35.jpg"/><Relationship Id="rId1" Type="http://schemas.openxmlformats.org/officeDocument/2006/relationships/slideLayout" Target="../slideLayouts/slideLayout7.xml"/><Relationship Id="rId6" Type="http://schemas.openxmlformats.org/officeDocument/2006/relationships/image" Target="../media/image39.emf"/><Relationship Id="rId5" Type="http://schemas.openxmlformats.org/officeDocument/2006/relationships/image" Target="../media/image38.png"/><Relationship Id="rId4" Type="http://schemas.openxmlformats.org/officeDocument/2006/relationships/image" Target="../media/image37.emf"/></Relationships>
</file>

<file path=ppt/slides/_rels/slide23.xml.rels><?xml version="1.0" encoding="UTF-8" standalone="yes"?>
<Relationships xmlns="http://schemas.openxmlformats.org/package/2006/relationships"><Relationship Id="rId3" Type="http://schemas.openxmlformats.org/officeDocument/2006/relationships/image" Target="../media/image36.emf"/><Relationship Id="rId7" Type="http://schemas.openxmlformats.org/officeDocument/2006/relationships/image" Target="../media/image40.png"/><Relationship Id="rId2" Type="http://schemas.openxmlformats.org/officeDocument/2006/relationships/image" Target="../media/image41.jpg"/><Relationship Id="rId1" Type="http://schemas.openxmlformats.org/officeDocument/2006/relationships/slideLayout" Target="../slideLayouts/slideLayout7.xml"/><Relationship Id="rId6" Type="http://schemas.openxmlformats.org/officeDocument/2006/relationships/image" Target="../media/image39.emf"/><Relationship Id="rId5" Type="http://schemas.openxmlformats.org/officeDocument/2006/relationships/image" Target="../media/image38.png"/><Relationship Id="rId4" Type="http://schemas.openxmlformats.org/officeDocument/2006/relationships/image" Target="../media/image37.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image" Target="../media/image47.jpeg"/><Relationship Id="rId13" Type="http://schemas.openxmlformats.org/officeDocument/2006/relationships/image" Target="../media/image52.png"/><Relationship Id="rId3" Type="http://schemas.openxmlformats.org/officeDocument/2006/relationships/image" Target="../media/image43.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image" Target="../media/image42.jpg"/><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50.emf"/><Relationship Id="rId5" Type="http://schemas.openxmlformats.org/officeDocument/2006/relationships/image" Target="../media/image45.png"/><Relationship Id="rId10" Type="http://schemas.openxmlformats.org/officeDocument/2006/relationships/image" Target="../media/image49.emf"/><Relationship Id="rId4" Type="http://schemas.openxmlformats.org/officeDocument/2006/relationships/image" Target="../media/image44.png"/><Relationship Id="rId9" Type="http://schemas.openxmlformats.org/officeDocument/2006/relationships/image" Target="../media/image48.emf"/></Relationships>
</file>

<file path=ppt/slides/_rels/slide2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image" Target="../media/image54.jpeg"/><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2" Type="http://schemas.openxmlformats.org/officeDocument/2006/relationships/image" Target="../media/image56.wmf"/><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5.xml"/><Relationship Id="rId1" Type="http://schemas.openxmlformats.org/officeDocument/2006/relationships/slideLayout" Target="../slideLayouts/slideLayout34.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1.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16.xml"/><Relationship Id="rId1" Type="http://schemas.openxmlformats.org/officeDocument/2006/relationships/slideLayout" Target="../slideLayouts/slideLayout23.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267" name="Text Box 3"/>
          <p:cNvSpPr txBox="1">
            <a:spLocks noChangeArrowheads="1"/>
          </p:cNvSpPr>
          <p:nvPr/>
        </p:nvSpPr>
        <p:spPr bwMode="auto">
          <a:xfrm>
            <a:off x="535558" y="2286000"/>
            <a:ext cx="8458200" cy="3108543"/>
          </a:xfrm>
          <a:prstGeom prst="rect">
            <a:avLst/>
          </a:prstGeom>
          <a:noFill/>
          <a:ln w="9525">
            <a:noFill/>
            <a:miter lim="800000"/>
            <a:headEnd/>
            <a:tailEnd/>
          </a:ln>
          <a:effectLst/>
        </p:spPr>
        <p:txBody>
          <a:bodyPr wrap="square">
            <a:spAutoFit/>
          </a:bodyPr>
          <a:lstStyle/>
          <a:p>
            <a:pPr>
              <a:defRPr/>
            </a:pPr>
            <a:endParaRPr lang="en-US" sz="2000" dirty="0" smtClean="0">
              <a:solidFill>
                <a:prstClr val="black"/>
              </a:solidFill>
              <a:cs typeface="Arial" pitchFamily="34" charset="0"/>
            </a:endParaRPr>
          </a:p>
          <a:p>
            <a:pPr>
              <a:defRPr/>
            </a:pPr>
            <a:endParaRPr lang="en-US" sz="2000" dirty="0">
              <a:solidFill>
                <a:prstClr val="black"/>
              </a:solidFill>
              <a:cs typeface="Arial" pitchFamily="34" charset="0"/>
            </a:endParaRPr>
          </a:p>
          <a:p>
            <a:pPr>
              <a:defRPr/>
            </a:pPr>
            <a:r>
              <a:rPr lang="en-US" sz="2000" dirty="0" smtClean="0">
                <a:solidFill>
                  <a:prstClr val="black"/>
                </a:solidFill>
                <a:cs typeface="Arial" pitchFamily="34" charset="0"/>
              </a:rPr>
              <a:t>Peter Daszak</a:t>
            </a:r>
          </a:p>
          <a:p>
            <a:pPr>
              <a:defRPr/>
            </a:pPr>
            <a:r>
              <a:rPr lang="en-US" sz="2000" dirty="0" smtClean="0">
                <a:solidFill>
                  <a:prstClr val="black"/>
                </a:solidFill>
                <a:cs typeface="Arial" pitchFamily="34" charset="0"/>
              </a:rPr>
              <a:t>EcoHealth </a:t>
            </a:r>
            <a:r>
              <a:rPr lang="en-US" sz="2000" dirty="0">
                <a:solidFill>
                  <a:prstClr val="black"/>
                </a:solidFill>
                <a:cs typeface="Arial" pitchFamily="34" charset="0"/>
              </a:rPr>
              <a:t>Alliance, New York, </a:t>
            </a:r>
            <a:r>
              <a:rPr lang="en-US" sz="2000" dirty="0" smtClean="0">
                <a:solidFill>
                  <a:prstClr val="black"/>
                </a:solidFill>
                <a:cs typeface="Arial" pitchFamily="34" charset="0"/>
              </a:rPr>
              <a:t>USA</a:t>
            </a:r>
          </a:p>
          <a:p>
            <a:pPr>
              <a:defRPr/>
            </a:pPr>
            <a:r>
              <a:rPr lang="en-US" b="1" i="1" dirty="0" smtClean="0">
                <a:solidFill>
                  <a:srgbClr val="97B000"/>
                </a:solidFill>
                <a:latin typeface="Arial" pitchFamily="34" charset="0"/>
                <a:cs typeface="Arial" pitchFamily="34" charset="0"/>
              </a:rPr>
              <a:t>www.ecohealthalliance.org</a:t>
            </a:r>
          </a:p>
          <a:p>
            <a:pPr>
              <a:defRPr/>
            </a:pPr>
            <a:endParaRPr lang="en-US" dirty="0">
              <a:solidFill>
                <a:prstClr val="black"/>
              </a:solidFill>
              <a:latin typeface="Arial" pitchFamily="34" charset="0"/>
              <a:cs typeface="Arial" pitchFamily="34" charset="0"/>
            </a:endParaRPr>
          </a:p>
          <a:p>
            <a:pPr>
              <a:defRPr/>
            </a:pPr>
            <a:endParaRPr lang="en-US" sz="2000" dirty="0" smtClean="0">
              <a:solidFill>
                <a:prstClr val="black"/>
              </a:solidFill>
              <a:effectLst>
                <a:outerShdw blurRad="38100" dist="38100" dir="2700000" algn="tl">
                  <a:srgbClr val="C0C0C0"/>
                </a:outerShdw>
              </a:effectLst>
              <a:latin typeface="Arial" charset="0"/>
            </a:endParaRPr>
          </a:p>
          <a:p>
            <a:pPr>
              <a:defRPr/>
            </a:pPr>
            <a:endParaRPr lang="en-US" sz="2000" dirty="0">
              <a:solidFill>
                <a:prstClr val="black"/>
              </a:solidFill>
              <a:effectLst>
                <a:outerShdw blurRad="38100" dist="38100" dir="2700000" algn="tl">
                  <a:srgbClr val="C0C0C0"/>
                </a:outerShdw>
              </a:effectLst>
              <a:latin typeface="Arial" charset="0"/>
            </a:endParaRPr>
          </a:p>
          <a:p>
            <a:pPr>
              <a:defRPr/>
            </a:pPr>
            <a:endParaRPr lang="en-US" sz="2000" dirty="0">
              <a:solidFill>
                <a:prstClr val="black"/>
              </a:solidFill>
              <a:effectLst>
                <a:outerShdw blurRad="38100" dist="38100" dir="2700000" algn="tl">
                  <a:srgbClr val="C0C0C0"/>
                </a:outerShdw>
              </a:effectLst>
              <a:latin typeface="Arial" charset="0"/>
            </a:endParaRPr>
          </a:p>
          <a:p>
            <a:pPr>
              <a:defRPr/>
            </a:pPr>
            <a:endParaRPr lang="en-US" sz="2000" b="1" dirty="0">
              <a:solidFill>
                <a:prstClr val="black"/>
              </a:solidFill>
              <a:effectLst>
                <a:outerShdw blurRad="38100" dist="38100" dir="2700000" algn="tl">
                  <a:srgbClr val="C0C0C0"/>
                </a:outerShdw>
              </a:effectLst>
              <a:latin typeface="Arial" charset="0"/>
            </a:endParaRPr>
          </a:p>
        </p:txBody>
      </p:sp>
      <p:sp>
        <p:nvSpPr>
          <p:cNvPr id="9219" name="Text Box 8"/>
          <p:cNvSpPr txBox="1">
            <a:spLocks noChangeArrowheads="1"/>
          </p:cNvSpPr>
          <p:nvPr/>
        </p:nvSpPr>
        <p:spPr bwMode="auto">
          <a:xfrm>
            <a:off x="169333" y="152400"/>
            <a:ext cx="8669867" cy="579438"/>
          </a:xfrm>
          <a:prstGeom prst="rect">
            <a:avLst/>
          </a:prstGeom>
          <a:noFill/>
          <a:ln w="9525">
            <a:noFill/>
            <a:miter lim="800000"/>
            <a:headEnd/>
            <a:tailEnd/>
          </a:ln>
        </p:spPr>
        <p:txBody>
          <a:bodyPr>
            <a:spAutoFit/>
          </a:bodyPr>
          <a:lstStyle/>
          <a:p>
            <a:pPr algn="ctr">
              <a:spcBef>
                <a:spcPct val="50000"/>
              </a:spcBef>
            </a:pPr>
            <a:endParaRPr lang="en-US" sz="3200" b="1" dirty="0">
              <a:solidFill>
                <a:prstClr val="white"/>
              </a:solidFill>
            </a:endParaRPr>
          </a:p>
        </p:txBody>
      </p:sp>
      <p:sp>
        <p:nvSpPr>
          <p:cNvPr id="6" name="TextBox 5"/>
          <p:cNvSpPr txBox="1"/>
          <p:nvPr/>
        </p:nvSpPr>
        <p:spPr>
          <a:xfrm>
            <a:off x="623361" y="1619588"/>
            <a:ext cx="8454736" cy="523220"/>
          </a:xfrm>
          <a:prstGeom prst="rect">
            <a:avLst/>
          </a:prstGeom>
          <a:noFill/>
        </p:spPr>
        <p:txBody>
          <a:bodyPr wrap="square" rtlCol="0">
            <a:spAutoFit/>
          </a:bodyPr>
          <a:lstStyle/>
          <a:p>
            <a:r>
              <a:rPr lang="en-US" sz="2800" dirty="0" smtClean="0">
                <a:solidFill>
                  <a:prstClr val="black"/>
                </a:solidFill>
              </a:rPr>
              <a:t>Identifying predictable patterns in disease </a:t>
            </a:r>
            <a:r>
              <a:rPr lang="en-US" sz="2800" dirty="0" smtClean="0">
                <a:solidFill>
                  <a:prstClr val="black"/>
                </a:solidFill>
              </a:rPr>
              <a:t>emergence</a:t>
            </a:r>
            <a:endParaRPr lang="en-US" sz="2800" dirty="0">
              <a:solidFill>
                <a:prstClr val="black"/>
              </a:solidFill>
            </a:endParaRPr>
          </a:p>
        </p:txBody>
      </p:sp>
      <p:pic>
        <p:nvPicPr>
          <p:cNvPr id="11" name="Picture 917" descr="100 flying fox cropp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8498" y="2711895"/>
            <a:ext cx="3854644" cy="3745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79819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descr="Macintosh HD:Users:toph:Dropbox (EHA):repositories:hotspots2:inst:out:bsm:bsm_partial_dependence_2pgr.pn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337751"/>
            <a:ext cx="9144000" cy="6330460"/>
          </a:xfrm>
          <a:prstGeom prst="rect">
            <a:avLst/>
          </a:prstGeom>
          <a:noFill/>
          <a:ln>
            <a:noFill/>
          </a:ln>
        </p:spPr>
      </p:pic>
      <p:sp>
        <p:nvSpPr>
          <p:cNvPr id="2" name="TextBox 1"/>
          <p:cNvSpPr txBox="1"/>
          <p:nvPr/>
        </p:nvSpPr>
        <p:spPr>
          <a:xfrm>
            <a:off x="156519" y="5700582"/>
            <a:ext cx="8987481" cy="1200329"/>
          </a:xfrm>
          <a:prstGeom prst="rect">
            <a:avLst/>
          </a:prstGeom>
          <a:noFill/>
        </p:spPr>
        <p:txBody>
          <a:bodyPr wrap="square" rtlCol="0">
            <a:spAutoFit/>
          </a:bodyPr>
          <a:lstStyle/>
          <a:p>
            <a:r>
              <a:rPr lang="en-US" dirty="0" smtClean="0"/>
              <a:t>y-axis: relative probability of an EID event in a grid cell with this characteristic</a:t>
            </a:r>
          </a:p>
          <a:p>
            <a:r>
              <a:rPr lang="en-US" dirty="0" smtClean="0"/>
              <a:t>x-axis: min. to max. values of each driver (except ‘Pasture Change’)</a:t>
            </a:r>
          </a:p>
          <a:p>
            <a:r>
              <a:rPr lang="en-US" dirty="0" smtClean="0"/>
              <a:t>Plots show effect relative to human pop. Distribution, factoring out reporting bias.</a:t>
            </a:r>
          </a:p>
          <a:p>
            <a:r>
              <a:rPr lang="en-US" dirty="0" smtClean="0"/>
              <a:t>Model: 2 levels of interaction between drivers, </a:t>
            </a:r>
            <a:endParaRPr lang="en-US" dirty="0"/>
          </a:p>
        </p:txBody>
      </p:sp>
    </p:spTree>
    <p:extLst>
      <p:ext uri="{BB962C8B-B14F-4D97-AF65-F5344CB8AC3E}">
        <p14:creationId xmlns:p14="http://schemas.microsoft.com/office/powerpoint/2010/main" val="41153898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40150" y="3505356"/>
            <a:ext cx="2116092" cy="369332"/>
          </a:xfrm>
          <a:prstGeom prst="rect">
            <a:avLst/>
          </a:prstGeom>
          <a:noFill/>
        </p:spPr>
        <p:txBody>
          <a:bodyPr wrap="none" rtlCol="0">
            <a:spAutoFit/>
          </a:bodyPr>
          <a:lstStyle/>
          <a:p>
            <a:r>
              <a:rPr lang="en-US" dirty="0" smtClean="0">
                <a:solidFill>
                  <a:prstClr val="black"/>
                </a:solidFill>
              </a:rPr>
              <a:t>Brazil, Amazon basin</a:t>
            </a:r>
            <a:endParaRPr lang="en-US" dirty="0">
              <a:solidFill>
                <a:prstClr val="black"/>
              </a:solidFill>
            </a:endParaRPr>
          </a:p>
        </p:txBody>
      </p:sp>
      <p:pic>
        <p:nvPicPr>
          <p:cNvPr id="5" name="Picture 4" descr="BR_StudyArea.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4005" y="3883826"/>
            <a:ext cx="3708396" cy="2668236"/>
          </a:xfrm>
          <a:prstGeom prst="rect">
            <a:avLst/>
          </a:prstGeom>
        </p:spPr>
      </p:pic>
      <p:pic>
        <p:nvPicPr>
          <p:cNvPr id="6" name="Picture 5" descr="Uganda_Study.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90718" y="3892825"/>
            <a:ext cx="3683380" cy="2650237"/>
          </a:xfrm>
          <a:prstGeom prst="rect">
            <a:avLst/>
          </a:prstGeom>
        </p:spPr>
      </p:pic>
      <p:sp>
        <p:nvSpPr>
          <p:cNvPr id="7" name="TextBox 6"/>
          <p:cNvSpPr txBox="1"/>
          <p:nvPr/>
        </p:nvSpPr>
        <p:spPr>
          <a:xfrm>
            <a:off x="4508036" y="3505356"/>
            <a:ext cx="3612143" cy="369332"/>
          </a:xfrm>
          <a:prstGeom prst="rect">
            <a:avLst/>
          </a:prstGeom>
          <a:noFill/>
        </p:spPr>
        <p:txBody>
          <a:bodyPr wrap="none" rtlCol="0">
            <a:spAutoFit/>
          </a:bodyPr>
          <a:lstStyle/>
          <a:p>
            <a:r>
              <a:rPr lang="en-US" dirty="0" smtClean="0">
                <a:solidFill>
                  <a:prstClr val="black"/>
                </a:solidFill>
              </a:rPr>
              <a:t>Uganda, </a:t>
            </a:r>
            <a:r>
              <a:rPr lang="en-US" dirty="0" err="1" smtClean="0">
                <a:solidFill>
                  <a:prstClr val="black"/>
                </a:solidFill>
              </a:rPr>
              <a:t>Bwindi</a:t>
            </a:r>
            <a:r>
              <a:rPr lang="en-US" dirty="0" smtClean="0">
                <a:solidFill>
                  <a:prstClr val="black"/>
                </a:solidFill>
              </a:rPr>
              <a:t> Impenetrable Forest</a:t>
            </a:r>
            <a:endParaRPr lang="en-US" dirty="0">
              <a:solidFill>
                <a:prstClr val="black"/>
              </a:solidFill>
            </a:endParaRPr>
          </a:p>
        </p:txBody>
      </p:sp>
      <p:pic>
        <p:nvPicPr>
          <p:cNvPr id="8" name="Content Placeholder 3" descr="SiteSelection_PREDICT_Kinab.jpg"/>
          <p:cNvPicPr>
            <a:picLocks noGrp="1" noChangeAspect="1"/>
          </p:cNvPicPr>
          <p:nvPr>
            <p:ph idx="1"/>
          </p:nvPr>
        </p:nvPicPr>
        <p:blipFill>
          <a:blip r:embed="rId4">
            <a:extLst>
              <a:ext uri="{28A0092B-C50C-407E-A947-70E740481C1C}">
                <a14:useLocalDpi xmlns:a14="http://schemas.microsoft.com/office/drawing/2010/main" val="0"/>
              </a:ext>
            </a:extLst>
          </a:blip>
          <a:srcRect t="7822" b="7822"/>
          <a:stretch>
            <a:fillRect/>
          </a:stretch>
        </p:blipFill>
        <p:spPr>
          <a:xfrm>
            <a:off x="4490718" y="967447"/>
            <a:ext cx="4318000" cy="2374734"/>
          </a:xfrm>
        </p:spPr>
      </p:pic>
      <p:sp>
        <p:nvSpPr>
          <p:cNvPr id="9" name="TextBox 8"/>
          <p:cNvSpPr txBox="1"/>
          <p:nvPr/>
        </p:nvSpPr>
        <p:spPr>
          <a:xfrm>
            <a:off x="4490718" y="598115"/>
            <a:ext cx="2493568" cy="369332"/>
          </a:xfrm>
          <a:prstGeom prst="rect">
            <a:avLst/>
          </a:prstGeom>
          <a:noFill/>
        </p:spPr>
        <p:txBody>
          <a:bodyPr wrap="none" rtlCol="0">
            <a:spAutoFit/>
          </a:bodyPr>
          <a:lstStyle/>
          <a:p>
            <a:r>
              <a:rPr lang="en-US" dirty="0" smtClean="0">
                <a:solidFill>
                  <a:prstClr val="black"/>
                </a:solidFill>
              </a:rPr>
              <a:t>Borneo, Kinabatangan R.</a:t>
            </a:r>
            <a:endParaRPr lang="en-US" dirty="0">
              <a:solidFill>
                <a:prstClr val="black"/>
              </a:solidFill>
            </a:endParaRPr>
          </a:p>
        </p:txBody>
      </p:sp>
      <p:sp>
        <p:nvSpPr>
          <p:cNvPr id="2" name="TextBox 1"/>
          <p:cNvSpPr txBox="1"/>
          <p:nvPr/>
        </p:nvSpPr>
        <p:spPr>
          <a:xfrm>
            <a:off x="148108" y="782781"/>
            <a:ext cx="4082602" cy="830997"/>
          </a:xfrm>
          <a:prstGeom prst="rect">
            <a:avLst/>
          </a:prstGeom>
          <a:noFill/>
        </p:spPr>
        <p:txBody>
          <a:bodyPr wrap="square" rtlCol="0">
            <a:spAutoFit/>
          </a:bodyPr>
          <a:lstStyle/>
          <a:p>
            <a:r>
              <a:rPr lang="en-US" sz="2400" dirty="0" smtClean="0">
                <a:solidFill>
                  <a:prstClr val="black"/>
                </a:solidFill>
              </a:rPr>
              <a:t>Ground-</a:t>
            </a:r>
            <a:r>
              <a:rPr lang="en-US" sz="2400" dirty="0" err="1" smtClean="0">
                <a:solidFill>
                  <a:prstClr val="black"/>
                </a:solidFill>
              </a:rPr>
              <a:t>truthing</a:t>
            </a:r>
            <a:r>
              <a:rPr lang="en-US" sz="2400" dirty="0" smtClean="0">
                <a:solidFill>
                  <a:prstClr val="black"/>
                </a:solidFill>
              </a:rPr>
              <a:t> hypotheses:</a:t>
            </a:r>
          </a:p>
          <a:p>
            <a:r>
              <a:rPr lang="en-US" sz="2400" dirty="0" smtClean="0">
                <a:solidFill>
                  <a:prstClr val="black"/>
                </a:solidFill>
              </a:rPr>
              <a:t>“DEEP FOREST” project</a:t>
            </a:r>
            <a:endParaRPr lang="en-US" sz="2400" dirty="0">
              <a:solidFill>
                <a:prstClr val="black"/>
              </a:solidFill>
            </a:endParaRPr>
          </a:p>
        </p:txBody>
      </p:sp>
    </p:spTree>
    <p:extLst>
      <p:ext uri="{BB962C8B-B14F-4D97-AF65-F5344CB8AC3E}">
        <p14:creationId xmlns:p14="http://schemas.microsoft.com/office/powerpoint/2010/main" val="38730708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7938"/>
            <a:ext cx="8229600" cy="1143000"/>
          </a:xfrm>
        </p:spPr>
        <p:txBody>
          <a:bodyPr>
            <a:normAutofit/>
          </a:bodyPr>
          <a:lstStyle/>
          <a:p>
            <a:pPr algn="l"/>
            <a:r>
              <a:rPr lang="en-US" sz="2800" dirty="0" smtClean="0"/>
              <a:t> Q1. Have you eaten any wildlife during the past year? </a:t>
            </a:r>
            <a:endParaRPr lang="en-US" sz="2800" dirty="0"/>
          </a:p>
        </p:txBody>
      </p:sp>
      <p:pic>
        <p:nvPicPr>
          <p:cNvPr id="218" name="Picture 217" descr="DFHC_WC_revised.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200" y="990600"/>
            <a:ext cx="5049696" cy="3616946"/>
          </a:xfrm>
          <a:prstGeom prst="rect">
            <a:avLst/>
          </a:prstGeom>
        </p:spPr>
      </p:pic>
      <p:pic>
        <p:nvPicPr>
          <p:cNvPr id="220" name="Picture 219" descr="DFHC_Anova tables.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500" y="4721846"/>
            <a:ext cx="7035800" cy="1945654"/>
          </a:xfrm>
          <a:prstGeom prst="rect">
            <a:avLst/>
          </a:prstGeom>
        </p:spPr>
      </p:pic>
      <p:sp>
        <p:nvSpPr>
          <p:cNvPr id="221" name="TextBox 220"/>
          <p:cNvSpPr txBox="1"/>
          <p:nvPr/>
        </p:nvSpPr>
        <p:spPr>
          <a:xfrm>
            <a:off x="5219700" y="1311276"/>
            <a:ext cx="3924300" cy="3662541"/>
          </a:xfrm>
          <a:prstGeom prst="rect">
            <a:avLst/>
          </a:prstGeom>
          <a:noFill/>
        </p:spPr>
        <p:txBody>
          <a:bodyPr wrap="square" rtlCol="0">
            <a:spAutoFit/>
          </a:bodyPr>
          <a:lstStyle/>
          <a:p>
            <a:r>
              <a:rPr lang="en-US" dirty="0" smtClean="0"/>
              <a:t>Take homes:</a:t>
            </a:r>
          </a:p>
          <a:p>
            <a:pPr marL="285750" indent="-285750">
              <a:buFont typeface="Arial"/>
              <a:buChar char="•"/>
            </a:pPr>
            <a:r>
              <a:rPr lang="en-US" sz="1600" u="sng" dirty="0"/>
              <a:t>Eating wildlife is more common in more pristine areas. </a:t>
            </a:r>
            <a:endParaRPr lang="en-US" sz="1600" u="sng" dirty="0" smtClean="0"/>
          </a:p>
          <a:p>
            <a:pPr marL="285750" indent="-285750">
              <a:buFont typeface="Arial"/>
              <a:buChar char="•"/>
            </a:pPr>
            <a:endParaRPr lang="en-US" sz="1600" dirty="0"/>
          </a:p>
          <a:p>
            <a:pPr marL="285750" indent="-285750">
              <a:buFont typeface="Arial"/>
              <a:buChar char="•"/>
            </a:pPr>
            <a:r>
              <a:rPr lang="en-US" sz="1600" dirty="0"/>
              <a:t>O</a:t>
            </a:r>
            <a:r>
              <a:rPr lang="en-US" sz="1600" dirty="0" smtClean="0"/>
              <a:t>verall </a:t>
            </a:r>
            <a:r>
              <a:rPr lang="en-US" sz="1600" dirty="0"/>
              <a:t>difference in the proportion of people reporting eating wildlife between </a:t>
            </a:r>
            <a:r>
              <a:rPr lang="en-US" sz="1600" dirty="0" smtClean="0"/>
              <a:t>countries</a:t>
            </a:r>
          </a:p>
          <a:p>
            <a:endParaRPr lang="en-US" sz="1600" dirty="0" smtClean="0"/>
          </a:p>
          <a:p>
            <a:pPr marL="285750" indent="-285750">
              <a:buFont typeface="Arial"/>
              <a:buChar char="•"/>
            </a:pPr>
            <a:r>
              <a:rPr lang="en-US" sz="1600" dirty="0"/>
              <a:t>S</a:t>
            </a:r>
            <a:r>
              <a:rPr lang="en-US" sz="1600" dirty="0" smtClean="0"/>
              <a:t>ignificant </a:t>
            </a:r>
            <a:r>
              <a:rPr lang="en-US" sz="1600" dirty="0"/>
              <a:t>interaction </a:t>
            </a:r>
            <a:r>
              <a:rPr lang="en-US" sz="1600" dirty="0" smtClean="0"/>
              <a:t>effect </a:t>
            </a:r>
            <a:r>
              <a:rPr lang="en-US" sz="1600" dirty="0"/>
              <a:t>which suggests that this trend was not consistent across the gradient levels.</a:t>
            </a:r>
          </a:p>
          <a:p>
            <a:pPr marL="285750" indent="-285750">
              <a:buFont typeface="Arial"/>
              <a:buChar char="•"/>
            </a:pPr>
            <a:endParaRPr lang="en-US" dirty="0" smtClean="0"/>
          </a:p>
          <a:p>
            <a:endParaRPr lang="en-US" dirty="0"/>
          </a:p>
          <a:p>
            <a:endParaRPr lang="en-US" dirty="0"/>
          </a:p>
        </p:txBody>
      </p:sp>
    </p:spTree>
    <p:extLst>
      <p:ext uri="{BB962C8B-B14F-4D97-AF65-F5344CB8AC3E}">
        <p14:creationId xmlns:p14="http://schemas.microsoft.com/office/powerpoint/2010/main" val="32752762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7938"/>
            <a:ext cx="8229600" cy="1143000"/>
          </a:xfrm>
        </p:spPr>
        <p:txBody>
          <a:bodyPr>
            <a:normAutofit/>
          </a:bodyPr>
          <a:lstStyle/>
          <a:p>
            <a:pPr algn="l"/>
            <a:r>
              <a:rPr lang="en-US" sz="2800" dirty="0" smtClean="0"/>
              <a:t>Q2. </a:t>
            </a:r>
            <a:r>
              <a:rPr lang="en-US" sz="2800" dirty="0"/>
              <a:t>During the past year, have you seen </a:t>
            </a:r>
            <a:r>
              <a:rPr lang="en-US" sz="2800" dirty="0" smtClean="0"/>
              <a:t>rodents inside </a:t>
            </a:r>
            <a:r>
              <a:rPr lang="en-US" sz="2800" dirty="0"/>
              <a:t>your home</a:t>
            </a:r>
            <a:r>
              <a:rPr lang="en-US" sz="2800" dirty="0" smtClean="0"/>
              <a:t>?  </a:t>
            </a:r>
            <a:endParaRPr lang="en-US" sz="2800" dirty="0"/>
          </a:p>
        </p:txBody>
      </p:sp>
      <p:sp>
        <p:nvSpPr>
          <p:cNvPr id="221" name="TextBox 220"/>
          <p:cNvSpPr txBox="1"/>
          <p:nvPr/>
        </p:nvSpPr>
        <p:spPr>
          <a:xfrm>
            <a:off x="5499100" y="1557497"/>
            <a:ext cx="3644900" cy="3416320"/>
          </a:xfrm>
          <a:prstGeom prst="rect">
            <a:avLst/>
          </a:prstGeom>
          <a:noFill/>
        </p:spPr>
        <p:txBody>
          <a:bodyPr wrap="square" rtlCol="0">
            <a:spAutoFit/>
          </a:bodyPr>
          <a:lstStyle/>
          <a:p>
            <a:r>
              <a:rPr lang="en-US" dirty="0" smtClean="0"/>
              <a:t>Take homes:</a:t>
            </a:r>
          </a:p>
          <a:p>
            <a:pPr marL="285750" indent="-285750">
              <a:buFont typeface="Arial"/>
              <a:buChar char="•"/>
            </a:pPr>
            <a:r>
              <a:rPr lang="en-US" sz="1600" dirty="0" smtClean="0"/>
              <a:t>Rodents </a:t>
            </a:r>
            <a:r>
              <a:rPr lang="en-US" sz="1600" dirty="0"/>
              <a:t>entering into the home is more common in more disturbed areas </a:t>
            </a:r>
            <a:endParaRPr lang="en-US" sz="1600" dirty="0" smtClean="0"/>
          </a:p>
          <a:p>
            <a:endParaRPr lang="en-US" sz="1600" dirty="0"/>
          </a:p>
          <a:p>
            <a:pPr marL="285750" indent="-285750">
              <a:buFont typeface="Arial"/>
              <a:buChar char="•"/>
            </a:pPr>
            <a:r>
              <a:rPr lang="en-US" sz="1600" dirty="0"/>
              <a:t>P</a:t>
            </a:r>
            <a:r>
              <a:rPr lang="en-US" sz="1600" dirty="0" smtClean="0"/>
              <a:t>eople </a:t>
            </a:r>
            <a:r>
              <a:rPr lang="en-US" sz="1600" dirty="0"/>
              <a:t>in the disturbed and intermediate areas are more likely to report </a:t>
            </a:r>
            <a:r>
              <a:rPr lang="en-US" sz="1600" dirty="0" smtClean="0"/>
              <a:t>rodents </a:t>
            </a:r>
            <a:r>
              <a:rPr lang="en-US" sz="1600" dirty="0"/>
              <a:t>coming into their homes than people in the pristine </a:t>
            </a:r>
            <a:r>
              <a:rPr lang="en-US" sz="1600" dirty="0" smtClean="0"/>
              <a:t>areas</a:t>
            </a:r>
            <a:endParaRPr lang="en-US" sz="1600" dirty="0"/>
          </a:p>
          <a:p>
            <a:pPr marL="285750" indent="-285750">
              <a:buFont typeface="Arial"/>
              <a:buChar char="•"/>
            </a:pPr>
            <a:endParaRPr lang="en-US" dirty="0" smtClean="0"/>
          </a:p>
          <a:p>
            <a:endParaRPr lang="en-US" dirty="0"/>
          </a:p>
          <a:p>
            <a:endParaRPr lang="en-US" dirty="0"/>
          </a:p>
        </p:txBody>
      </p:sp>
      <p:pic>
        <p:nvPicPr>
          <p:cNvPr id="3" name="Picture 2" descr="Rodents.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1099821"/>
            <a:ext cx="5219700" cy="3873996"/>
          </a:xfrm>
          <a:prstGeom prst="rect">
            <a:avLst/>
          </a:prstGeom>
        </p:spPr>
      </p:pic>
      <p:pic>
        <p:nvPicPr>
          <p:cNvPr id="5" name="Picture 4" descr="Rodents.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300" y="4860004"/>
            <a:ext cx="6502400" cy="1853712"/>
          </a:xfrm>
          <a:prstGeom prst="rect">
            <a:avLst/>
          </a:prstGeom>
        </p:spPr>
      </p:pic>
    </p:spTree>
    <p:extLst>
      <p:ext uri="{BB962C8B-B14F-4D97-AF65-F5344CB8AC3E}">
        <p14:creationId xmlns:p14="http://schemas.microsoft.com/office/powerpoint/2010/main" val="34172747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77800" y="0"/>
            <a:ext cx="9042400" cy="1143000"/>
          </a:xfrm>
        </p:spPr>
        <p:txBody>
          <a:bodyPr>
            <a:normAutofit/>
          </a:bodyPr>
          <a:lstStyle/>
          <a:p>
            <a:pPr algn="l"/>
            <a:r>
              <a:rPr lang="en-US" sz="2800" dirty="0" smtClean="0"/>
              <a:t>DEEP FOREST: Mapping human-animal contact risk</a:t>
            </a:r>
            <a:endParaRPr lang="en-US" sz="2800" dirty="0"/>
          </a:p>
        </p:txBody>
      </p:sp>
      <p:pic>
        <p:nvPicPr>
          <p:cNvPr id="4" name="Picture 3" descr="DFHC.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 y="980977"/>
            <a:ext cx="4643012" cy="5419823"/>
          </a:xfrm>
          <a:prstGeom prst="rect">
            <a:avLst/>
          </a:prstGeom>
        </p:spPr>
      </p:pic>
      <p:sp>
        <p:nvSpPr>
          <p:cNvPr id="5" name="TextBox 4"/>
          <p:cNvSpPr txBox="1"/>
          <p:nvPr/>
        </p:nvSpPr>
        <p:spPr>
          <a:xfrm>
            <a:off x="5532012" y="1143000"/>
            <a:ext cx="3479800" cy="5570756"/>
          </a:xfrm>
          <a:prstGeom prst="rect">
            <a:avLst/>
          </a:prstGeom>
          <a:noFill/>
        </p:spPr>
        <p:txBody>
          <a:bodyPr wrap="square" rtlCol="0">
            <a:spAutoFit/>
          </a:bodyPr>
          <a:lstStyle/>
          <a:p>
            <a:pPr marL="342900" indent="-342900">
              <a:buAutoNum type="alphaUcParenR"/>
            </a:pPr>
            <a:r>
              <a:rPr lang="en-US" sz="1600" dirty="0" smtClean="0"/>
              <a:t>Land use change (raw LDI)</a:t>
            </a:r>
          </a:p>
          <a:p>
            <a:pPr marL="342900" indent="-342900">
              <a:buAutoNum type="alphaUcParenR"/>
            </a:pPr>
            <a:endParaRPr lang="en-US" sz="1600" dirty="0" smtClean="0"/>
          </a:p>
          <a:p>
            <a:pPr marL="342900" indent="-342900">
              <a:buAutoNum type="alphaUcParenR"/>
            </a:pPr>
            <a:endParaRPr lang="en-US" sz="1600" dirty="0" smtClean="0"/>
          </a:p>
          <a:p>
            <a:pPr marL="342900" indent="-342900">
              <a:buAutoNum type="alphaUcParenR"/>
            </a:pPr>
            <a:endParaRPr lang="en-US" sz="1600" dirty="0"/>
          </a:p>
          <a:p>
            <a:pPr marL="342900" indent="-342900">
              <a:buAutoNum type="alphaUcParenR"/>
            </a:pPr>
            <a:endParaRPr lang="en-US" sz="1600" dirty="0" smtClean="0"/>
          </a:p>
          <a:p>
            <a:pPr marL="342900" indent="-342900">
              <a:buAutoNum type="alphaUcParenR"/>
            </a:pPr>
            <a:endParaRPr lang="en-US" sz="1600" dirty="0"/>
          </a:p>
          <a:p>
            <a:pPr marL="342900" indent="-342900">
              <a:buAutoNum type="alphaUcParenR"/>
            </a:pPr>
            <a:r>
              <a:rPr lang="en-US" sz="1600" dirty="0" smtClean="0"/>
              <a:t>Reclassified LDI to match disturbance gradient levels</a:t>
            </a:r>
          </a:p>
          <a:p>
            <a:pPr marL="342900" indent="-342900">
              <a:buAutoNum type="alphaUcParenR"/>
            </a:pPr>
            <a:endParaRPr lang="en-US" sz="1600" dirty="0"/>
          </a:p>
          <a:p>
            <a:pPr marL="342900" indent="-342900">
              <a:buAutoNum type="alphaUcParenR"/>
            </a:pPr>
            <a:endParaRPr lang="en-US" sz="1600" dirty="0" smtClean="0"/>
          </a:p>
          <a:p>
            <a:pPr marL="342900" indent="-342900">
              <a:buAutoNum type="alphaUcParenR"/>
            </a:pPr>
            <a:endParaRPr lang="en-US" sz="1600" dirty="0" smtClean="0"/>
          </a:p>
          <a:p>
            <a:pPr marL="342900" indent="-342900">
              <a:buAutoNum type="alphaUcParenR"/>
            </a:pPr>
            <a:r>
              <a:rPr lang="en-US" sz="1600" dirty="0" smtClean="0"/>
              <a:t>Wildlife consumption map from our DF surveys per gradient.</a:t>
            </a:r>
          </a:p>
          <a:p>
            <a:pPr marL="342900" indent="-342900">
              <a:buAutoNum type="alphaUcParenR"/>
            </a:pPr>
            <a:endParaRPr lang="en-US" sz="1600" dirty="0"/>
          </a:p>
          <a:p>
            <a:pPr marL="342900" indent="-342900">
              <a:buAutoNum type="alphaUcParenR"/>
            </a:pPr>
            <a:endParaRPr lang="en-US" sz="1600" dirty="0" smtClean="0"/>
          </a:p>
          <a:p>
            <a:pPr marL="342900" indent="-342900">
              <a:buAutoNum type="alphaUcParenR"/>
            </a:pPr>
            <a:endParaRPr lang="en-US" sz="1600" dirty="0"/>
          </a:p>
          <a:p>
            <a:pPr marL="342900" indent="-342900">
              <a:buAutoNum type="alphaUcParenR"/>
            </a:pPr>
            <a:r>
              <a:rPr lang="en-US" sz="1600" dirty="0" smtClean="0"/>
              <a:t>Map of relative human-animal contact risk (derived from proportion of people consuming wildlife x pop density)</a:t>
            </a:r>
          </a:p>
          <a:p>
            <a:endParaRPr lang="en-US" dirty="0"/>
          </a:p>
          <a:p>
            <a:endParaRPr lang="en-US" dirty="0"/>
          </a:p>
        </p:txBody>
      </p:sp>
      <p:sp>
        <p:nvSpPr>
          <p:cNvPr id="6" name="TextBox 5"/>
          <p:cNvSpPr txBox="1"/>
          <p:nvPr/>
        </p:nvSpPr>
        <p:spPr>
          <a:xfrm>
            <a:off x="1181003" y="989111"/>
            <a:ext cx="584239" cy="307777"/>
          </a:xfrm>
          <a:prstGeom prst="rect">
            <a:avLst/>
          </a:prstGeom>
          <a:noFill/>
        </p:spPr>
        <p:txBody>
          <a:bodyPr wrap="none" rtlCol="0">
            <a:spAutoFit/>
          </a:bodyPr>
          <a:lstStyle/>
          <a:p>
            <a:r>
              <a:rPr lang="en-US" sz="1400" dirty="0" smtClean="0"/>
              <a:t>Brazil</a:t>
            </a:r>
            <a:endParaRPr lang="en-US" sz="1400" dirty="0"/>
          </a:p>
        </p:txBody>
      </p:sp>
      <p:sp>
        <p:nvSpPr>
          <p:cNvPr id="7" name="TextBox 6"/>
          <p:cNvSpPr txBox="1"/>
          <p:nvPr/>
        </p:nvSpPr>
        <p:spPr>
          <a:xfrm>
            <a:off x="2552603" y="989111"/>
            <a:ext cx="830050" cy="307777"/>
          </a:xfrm>
          <a:prstGeom prst="rect">
            <a:avLst/>
          </a:prstGeom>
          <a:noFill/>
        </p:spPr>
        <p:txBody>
          <a:bodyPr wrap="none" rtlCol="0">
            <a:spAutoFit/>
          </a:bodyPr>
          <a:lstStyle/>
          <a:p>
            <a:r>
              <a:rPr lang="en-US" sz="1400" dirty="0" smtClean="0"/>
              <a:t>Malaysia</a:t>
            </a:r>
            <a:endParaRPr lang="en-US" sz="1400" dirty="0"/>
          </a:p>
        </p:txBody>
      </p:sp>
      <p:sp>
        <p:nvSpPr>
          <p:cNvPr id="8" name="TextBox 7"/>
          <p:cNvSpPr txBox="1"/>
          <p:nvPr/>
        </p:nvSpPr>
        <p:spPr>
          <a:xfrm>
            <a:off x="4114703" y="989111"/>
            <a:ext cx="745016" cy="307777"/>
          </a:xfrm>
          <a:prstGeom prst="rect">
            <a:avLst/>
          </a:prstGeom>
          <a:noFill/>
        </p:spPr>
        <p:txBody>
          <a:bodyPr wrap="none" rtlCol="0">
            <a:spAutoFit/>
          </a:bodyPr>
          <a:lstStyle/>
          <a:p>
            <a:r>
              <a:rPr lang="en-US" sz="1400" dirty="0" smtClean="0"/>
              <a:t>Uganda</a:t>
            </a:r>
            <a:endParaRPr lang="en-US" sz="1400" dirty="0"/>
          </a:p>
        </p:txBody>
      </p:sp>
    </p:spTree>
    <p:extLst>
      <p:ext uri="{BB962C8B-B14F-4D97-AF65-F5344CB8AC3E}">
        <p14:creationId xmlns:p14="http://schemas.microsoft.com/office/powerpoint/2010/main" val="2649952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tretch>
            <a:fillRect/>
          </a:stretch>
        </p:blipFill>
        <p:spPr>
          <a:xfrm>
            <a:off x="1219200" y="304800"/>
            <a:ext cx="7010400" cy="6248400"/>
          </a:xfrm>
          <a:prstGeom prst="rect">
            <a:avLst/>
          </a:prstGeom>
        </p:spPr>
      </p:pic>
    </p:spTree>
    <p:extLst>
      <p:ext uri="{BB962C8B-B14F-4D97-AF65-F5344CB8AC3E}">
        <p14:creationId xmlns:p14="http://schemas.microsoft.com/office/powerpoint/2010/main" val="30661899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latin typeface="+mn-lt"/>
              </a:rPr>
              <a:t>Which species will the next pandemic emerge from?</a:t>
            </a:r>
            <a:endParaRPr lang="en-US" sz="2800" dirty="0">
              <a:latin typeface="+mn-lt"/>
            </a:endParaRPr>
          </a:p>
        </p:txBody>
      </p:sp>
      <p:pic>
        <p:nvPicPr>
          <p:cNvPr id="3" name="Picture 2"/>
          <p:cNvPicPr/>
          <p:nvPr/>
        </p:nvPicPr>
        <p:blipFill>
          <a:blip r:embed="rId2">
            <a:extLst>
              <a:ext uri="{28A0092B-C50C-407E-A947-70E740481C1C}">
                <a14:useLocalDpi xmlns:a14="http://schemas.microsoft.com/office/drawing/2010/main" val="0"/>
              </a:ext>
            </a:extLst>
          </a:blip>
          <a:stretch>
            <a:fillRect/>
          </a:stretch>
        </p:blipFill>
        <p:spPr>
          <a:xfrm>
            <a:off x="76200" y="1600200"/>
            <a:ext cx="8991600" cy="4419600"/>
          </a:xfrm>
          <a:prstGeom prst="rect">
            <a:avLst/>
          </a:prstGeom>
        </p:spPr>
      </p:pic>
    </p:spTree>
    <p:extLst>
      <p:ext uri="{BB962C8B-B14F-4D97-AF65-F5344CB8AC3E}">
        <p14:creationId xmlns:p14="http://schemas.microsoft.com/office/powerpoint/2010/main" val="13736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03" y="204189"/>
            <a:ext cx="8608539" cy="6607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762942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Bats: </a:t>
            </a:r>
            <a:r>
              <a:rPr lang="en-US" sz="3600" dirty="0"/>
              <a:t>m</a:t>
            </a:r>
            <a:r>
              <a:rPr lang="en-US" sz="3600" dirty="0" smtClean="0"/>
              <a:t>issing zoonoses</a:t>
            </a:r>
            <a:endParaRPr lang="en-US" sz="3600" dirty="0"/>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568" y="1757866"/>
            <a:ext cx="8874149" cy="45605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54307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11"/>
          <p:cNvPicPr/>
          <p:nvPr/>
        </p:nvPicPr>
        <p:blipFill rotWithShape="1">
          <a:blip r:embed="rId3" cstate="print">
            <a:extLst>
              <a:ext uri="{28A0092B-C50C-407E-A947-70E740481C1C}">
                <a14:useLocalDpi xmlns:a14="http://schemas.microsoft.com/office/drawing/2010/main"/>
              </a:ext>
            </a:extLst>
          </a:blip>
          <a:srcRect/>
          <a:stretch/>
        </p:blipFill>
        <p:spPr bwMode="auto">
          <a:xfrm>
            <a:off x="3879232" y="2817339"/>
            <a:ext cx="5485130" cy="2133600"/>
          </a:xfrm>
          <a:prstGeom prst="rect">
            <a:avLst/>
          </a:prstGeom>
          <a:ln>
            <a:noFill/>
          </a:ln>
          <a:extLst>
            <a:ext uri="{53640926-AAD7-44D8-BBD7-CCE9431645EC}">
              <a14:shadowObscured xmlns:a14="http://schemas.microsoft.com/office/drawing/2010/main"/>
            </a:ext>
          </a:extLst>
        </p:spPr>
      </p:pic>
      <p:pic>
        <p:nvPicPr>
          <p:cNvPr id="13" name="Picture 12"/>
          <p:cNvPicPr/>
          <p:nvPr/>
        </p:nvPicPr>
        <p:blipFill rotWithShape="1">
          <a:blip r:embed="rId4" cstate="print">
            <a:extLst>
              <a:ext uri="{28A0092B-C50C-407E-A947-70E740481C1C}">
                <a14:useLocalDpi xmlns:a14="http://schemas.microsoft.com/office/drawing/2010/main"/>
              </a:ext>
            </a:extLst>
          </a:blip>
          <a:srcRect l="-132" t="31217" r="132" b="28822"/>
          <a:stretch/>
        </p:blipFill>
        <p:spPr bwMode="auto">
          <a:xfrm>
            <a:off x="3910914" y="4786188"/>
            <a:ext cx="5257800" cy="2416434"/>
          </a:xfrm>
          <a:prstGeom prst="rect">
            <a:avLst/>
          </a:prstGeom>
          <a:ln>
            <a:noFill/>
          </a:ln>
          <a:extLst>
            <a:ext uri="{53640926-AAD7-44D8-BBD7-CCE9431645EC}">
              <a14:shadowObscured xmlns:a14="http://schemas.microsoft.com/office/drawing/2010/main"/>
            </a:ext>
          </a:extLst>
        </p:spPr>
      </p:pic>
      <p:sp>
        <p:nvSpPr>
          <p:cNvPr id="4" name="TextBox 3"/>
          <p:cNvSpPr txBox="1"/>
          <p:nvPr/>
        </p:nvSpPr>
        <p:spPr>
          <a:xfrm>
            <a:off x="228600" y="1219200"/>
            <a:ext cx="3733800" cy="4893647"/>
          </a:xfrm>
          <a:prstGeom prst="rect">
            <a:avLst/>
          </a:prstGeom>
          <a:noFill/>
        </p:spPr>
        <p:txBody>
          <a:bodyPr wrap="square" rtlCol="0">
            <a:spAutoFit/>
          </a:bodyPr>
          <a:lstStyle/>
          <a:p>
            <a:pPr marL="342900" indent="-342900">
              <a:buFont typeface="Arial"/>
              <a:buChar char="•"/>
            </a:pPr>
            <a:r>
              <a:rPr lang="en-US" sz="2400" dirty="0" smtClean="0"/>
              <a:t>Modeled distribution of MERS-CoV bats</a:t>
            </a:r>
          </a:p>
          <a:p>
            <a:endParaRPr lang="en-US" sz="2400" dirty="0"/>
          </a:p>
          <a:p>
            <a:pPr marL="342900" indent="-342900">
              <a:buFont typeface="Arial"/>
              <a:buChar char="•"/>
            </a:pPr>
            <a:endParaRPr lang="en-US" sz="2400" dirty="0" smtClean="0"/>
          </a:p>
          <a:p>
            <a:pPr marL="342900" indent="-342900">
              <a:buFont typeface="Arial"/>
              <a:buChar char="•"/>
            </a:pPr>
            <a:endParaRPr lang="en-US" sz="2400" dirty="0" smtClean="0"/>
          </a:p>
          <a:p>
            <a:pPr marL="342900" indent="-342900">
              <a:buFont typeface="Arial"/>
              <a:buChar char="•"/>
            </a:pPr>
            <a:r>
              <a:rPr lang="en-US" sz="2400" dirty="0" smtClean="0"/>
              <a:t>Camel production (FAO)</a:t>
            </a:r>
          </a:p>
          <a:p>
            <a:pPr marL="342900" indent="-342900">
              <a:buFont typeface="Arial"/>
              <a:buChar char="•"/>
            </a:pPr>
            <a:endParaRPr lang="en-US" sz="2400" dirty="0"/>
          </a:p>
          <a:p>
            <a:pPr marL="342900" indent="-342900">
              <a:buFont typeface="Arial"/>
              <a:buChar char="•"/>
            </a:pPr>
            <a:endParaRPr lang="en-US" sz="2400" dirty="0"/>
          </a:p>
          <a:p>
            <a:pPr marL="342900" indent="-342900">
              <a:buFont typeface="Arial"/>
              <a:buChar char="•"/>
            </a:pPr>
            <a:endParaRPr lang="en-US" sz="2400" dirty="0" smtClean="0"/>
          </a:p>
          <a:p>
            <a:pPr marL="342900" indent="-342900">
              <a:buFont typeface="Arial"/>
              <a:buChar char="•"/>
            </a:pPr>
            <a:endParaRPr lang="en-US" sz="2400" dirty="0"/>
          </a:p>
          <a:p>
            <a:pPr marL="342900" indent="-342900">
              <a:buFont typeface="Arial"/>
              <a:buChar char="•"/>
            </a:pPr>
            <a:r>
              <a:rPr lang="en-US" sz="2400" dirty="0" smtClean="0"/>
              <a:t>Modeled risk of MERS spillover (horn of Africa)</a:t>
            </a:r>
          </a:p>
          <a:p>
            <a:endParaRPr lang="en-US" sz="2400" dirty="0" smtClean="0"/>
          </a:p>
        </p:txBody>
      </p:sp>
      <p:sp>
        <p:nvSpPr>
          <p:cNvPr id="10" name="TextBox 9"/>
          <p:cNvSpPr txBox="1"/>
          <p:nvPr/>
        </p:nvSpPr>
        <p:spPr>
          <a:xfrm>
            <a:off x="76200" y="192613"/>
            <a:ext cx="9296400" cy="569387"/>
          </a:xfrm>
          <a:prstGeom prst="rect">
            <a:avLst/>
          </a:prstGeom>
          <a:noFill/>
        </p:spPr>
        <p:txBody>
          <a:bodyPr wrap="square">
            <a:spAutoFit/>
          </a:bodyPr>
          <a:lstStyle/>
          <a:p>
            <a:pPr fontAlgn="auto">
              <a:spcBef>
                <a:spcPts val="0"/>
              </a:spcBef>
              <a:spcAft>
                <a:spcPts val="0"/>
              </a:spcAft>
              <a:defRPr/>
            </a:pPr>
            <a:r>
              <a:rPr lang="en-US" sz="3100" dirty="0" smtClean="0">
                <a:solidFill>
                  <a:srgbClr val="800000"/>
                </a:solidFill>
                <a:latin typeface="+mj-lt"/>
                <a:cs typeface="Georgia"/>
              </a:rPr>
              <a:t>Where to look for specific pathogen groups</a:t>
            </a:r>
            <a:endParaRPr lang="en-US" sz="3100" dirty="0">
              <a:solidFill>
                <a:srgbClr val="800000"/>
              </a:solidFill>
              <a:latin typeface="+mj-lt"/>
              <a:cs typeface="Georgia"/>
            </a:endParaRPr>
          </a:p>
        </p:txBody>
      </p:sp>
      <p:pic>
        <p:nvPicPr>
          <p:cNvPr id="11" name="Picture 10"/>
          <p:cNvPicPr/>
          <p:nvPr/>
        </p:nvPicPr>
        <p:blipFill rotWithShape="1">
          <a:blip r:embed="rId5" cstate="print">
            <a:extLst>
              <a:ext uri="{28A0092B-C50C-407E-A947-70E740481C1C}">
                <a14:useLocalDpi xmlns:a14="http://schemas.microsoft.com/office/drawing/2010/main"/>
              </a:ext>
            </a:extLst>
          </a:blip>
          <a:srcRect t="30555" b="28704"/>
          <a:stretch/>
        </p:blipFill>
        <p:spPr bwMode="auto">
          <a:xfrm>
            <a:off x="4038173" y="837700"/>
            <a:ext cx="4513118" cy="200435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313105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733" y="1772630"/>
            <a:ext cx="9040067" cy="4323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62000" y="381000"/>
            <a:ext cx="7620000" cy="369332"/>
          </a:xfrm>
          <a:prstGeom prst="rect">
            <a:avLst/>
          </a:prstGeom>
          <a:noFill/>
        </p:spPr>
        <p:txBody>
          <a:bodyPr wrap="square" rtlCol="0">
            <a:spAutoFit/>
          </a:bodyPr>
          <a:lstStyle/>
          <a:p>
            <a:pPr algn="ctr"/>
            <a:r>
              <a:rPr lang="en-US" dirty="0" smtClean="0"/>
              <a:t>Economic Impact of Emerging Diseases</a:t>
            </a:r>
            <a:endParaRPr lang="en-US" dirty="0"/>
          </a:p>
        </p:txBody>
      </p:sp>
    </p:spTree>
    <p:extLst>
      <p:ext uri="{BB962C8B-B14F-4D97-AF65-F5344CB8AC3E}">
        <p14:creationId xmlns:p14="http://schemas.microsoft.com/office/powerpoint/2010/main" val="16577714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668710" y="614922"/>
            <a:ext cx="5791200" cy="461665"/>
          </a:xfrm>
          <a:prstGeom prst="rect">
            <a:avLst/>
          </a:prstGeom>
          <a:noFill/>
        </p:spPr>
        <p:txBody>
          <a:bodyPr wrap="square" rtlCol="0">
            <a:spAutoFit/>
          </a:bodyPr>
          <a:lstStyle/>
          <a:p>
            <a:pPr algn="ctr"/>
            <a:r>
              <a:rPr lang="en-US" sz="2400" dirty="0" smtClean="0"/>
              <a:t>The Great Donald Rumsfeld</a:t>
            </a:r>
            <a:endParaRPr lang="en-US" sz="2400" dirty="0"/>
          </a:p>
        </p:txBody>
      </p:sp>
      <p:sp>
        <p:nvSpPr>
          <p:cNvPr id="3" name="TextBox 2"/>
          <p:cNvSpPr txBox="1"/>
          <p:nvPr/>
        </p:nvSpPr>
        <p:spPr>
          <a:xfrm>
            <a:off x="152400" y="1828801"/>
            <a:ext cx="8991599" cy="1295868"/>
          </a:xfrm>
          <a:prstGeom prst="rect">
            <a:avLst/>
          </a:prstGeom>
          <a:noFill/>
        </p:spPr>
        <p:txBody>
          <a:bodyPr wrap="square" rtlCol="0">
            <a:spAutoFit/>
          </a:bodyPr>
          <a:lstStyle/>
          <a:p>
            <a:pPr>
              <a:lnSpc>
                <a:spcPct val="150000"/>
              </a:lnSpc>
            </a:pPr>
            <a:r>
              <a:rPr lang="en-US" dirty="0" smtClean="0"/>
              <a:t>“There </a:t>
            </a:r>
            <a:r>
              <a:rPr lang="en-US" dirty="0"/>
              <a:t>are known </a:t>
            </a:r>
            <a:r>
              <a:rPr lang="en-US" dirty="0" err="1"/>
              <a:t>knowns</a:t>
            </a:r>
            <a:r>
              <a:rPr lang="en-US" dirty="0"/>
              <a:t>; there are things we know that we know</a:t>
            </a:r>
            <a:r>
              <a:rPr lang="en-US" dirty="0" smtClean="0"/>
              <a:t>.</a:t>
            </a:r>
            <a:r>
              <a:rPr lang="en-US" dirty="0"/>
              <a:t/>
            </a:r>
            <a:br>
              <a:rPr lang="en-US" dirty="0"/>
            </a:br>
            <a:r>
              <a:rPr lang="en-US" dirty="0"/>
              <a:t>There are known unknowns; that is to say, there are things that we now know we don't know.</a:t>
            </a:r>
            <a:br>
              <a:rPr lang="en-US" dirty="0"/>
            </a:br>
            <a:r>
              <a:rPr lang="en-US" dirty="0"/>
              <a:t>But there are also unknown unknowns – there are things we do not know we don't know</a:t>
            </a:r>
            <a:r>
              <a:rPr lang="en-US" dirty="0" smtClean="0"/>
              <a:t>.”</a:t>
            </a:r>
            <a:endParaRPr lang="en-US" dirty="0"/>
          </a:p>
        </p:txBody>
      </p:sp>
      <p:sp>
        <p:nvSpPr>
          <p:cNvPr id="4" name="TextBox 3"/>
          <p:cNvSpPr txBox="1"/>
          <p:nvPr/>
        </p:nvSpPr>
        <p:spPr>
          <a:xfrm>
            <a:off x="295012" y="3706076"/>
            <a:ext cx="4463177" cy="923330"/>
          </a:xfrm>
          <a:prstGeom prst="rect">
            <a:avLst/>
          </a:prstGeom>
          <a:noFill/>
        </p:spPr>
        <p:txBody>
          <a:bodyPr wrap="square" rtlCol="0">
            <a:spAutoFit/>
          </a:bodyPr>
          <a:lstStyle/>
          <a:p>
            <a:r>
              <a:rPr lang="en-US" i="1" dirty="0" smtClean="0"/>
              <a:t>US Secretary of Defense Donald Rumsfeld, Press briefing on links between Iraq and WMD, February </a:t>
            </a:r>
            <a:r>
              <a:rPr lang="en-US" i="1" dirty="0"/>
              <a:t>12, </a:t>
            </a:r>
            <a:r>
              <a:rPr lang="en-US" i="1" dirty="0" smtClean="0"/>
              <a:t>2002</a:t>
            </a:r>
            <a:endParaRPr lang="en-US" i="1" dirty="0"/>
          </a:p>
        </p:txBody>
      </p:sp>
      <p:pic>
        <p:nvPicPr>
          <p:cNvPr id="112642" name="Picture 2" descr="http://www.catholiclifeministries.org/wp-content/uploads/2013/01/rumsfeld1.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2777" y="3581400"/>
            <a:ext cx="3928348" cy="2947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8286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5929127" y="6352214"/>
            <a:ext cx="2895600" cy="381000"/>
          </a:xfrm>
          <a:prstGeom prst="rect">
            <a:avLst/>
          </a:prstGeom>
          <a:noFill/>
        </p:spPr>
        <p:txBody>
          <a:bodyPr wrap="square" rtlCol="0">
            <a:spAutoFit/>
          </a:bodyPr>
          <a:lstStyle/>
          <a:p>
            <a:r>
              <a:rPr lang="en-US" dirty="0" smtClean="0"/>
              <a:t>Anthony et al. </a:t>
            </a:r>
            <a:r>
              <a:rPr lang="en-US" i="1" dirty="0" err="1" smtClean="0"/>
              <a:t>mBio</a:t>
            </a:r>
            <a:r>
              <a:rPr lang="en-US" dirty="0" smtClean="0"/>
              <a:t> 2013</a:t>
            </a:r>
            <a:endParaRPr lang="en-US" dirty="0"/>
          </a:p>
        </p:txBody>
      </p:sp>
      <p:sp>
        <p:nvSpPr>
          <p:cNvPr id="3" name="TextBox 2"/>
          <p:cNvSpPr txBox="1"/>
          <p:nvPr/>
        </p:nvSpPr>
        <p:spPr>
          <a:xfrm>
            <a:off x="761999" y="4495800"/>
            <a:ext cx="8250195" cy="1754326"/>
          </a:xfrm>
          <a:prstGeom prst="rect">
            <a:avLst/>
          </a:prstGeom>
          <a:noFill/>
        </p:spPr>
        <p:txBody>
          <a:bodyPr wrap="square" rtlCol="0">
            <a:spAutoFit/>
          </a:bodyPr>
          <a:lstStyle/>
          <a:p>
            <a:pPr marL="285750" indent="-285750">
              <a:buFont typeface="Arial" panose="020B0604020202020204" pitchFamily="34" charset="0"/>
              <a:buChar char="•"/>
            </a:pPr>
            <a:r>
              <a:rPr lang="en-US" dirty="0"/>
              <a:t>~58 unknown viruses in </a:t>
            </a:r>
            <a:r>
              <a:rPr lang="en-US" i="1" dirty="0" err="1"/>
              <a:t>Pteropus</a:t>
            </a:r>
            <a:r>
              <a:rPr lang="en-US" i="1" dirty="0"/>
              <a:t> </a:t>
            </a:r>
            <a:r>
              <a:rPr lang="en-US" i="1" dirty="0" err="1"/>
              <a:t>giganteus</a:t>
            </a:r>
            <a:endParaRPr lang="en-US" i="1" dirty="0"/>
          </a:p>
          <a:p>
            <a:pPr marL="285750" indent="-285750">
              <a:buFont typeface="Arial" panose="020B0604020202020204" pitchFamily="34" charset="0"/>
              <a:buChar char="•"/>
            </a:pPr>
            <a:r>
              <a:rPr lang="en-US" dirty="0"/>
              <a:t>~320,000 unknown viruses in all </a:t>
            </a:r>
            <a:r>
              <a:rPr lang="en-US" dirty="0" smtClean="0"/>
              <a:t>mammals; ~72,152 </a:t>
            </a:r>
            <a:r>
              <a:rPr lang="en-US" dirty="0"/>
              <a:t>in the 1,244 known bat species </a:t>
            </a:r>
          </a:p>
          <a:p>
            <a:pPr marL="285750" indent="-285750">
              <a:buFont typeface="Arial" panose="020B0604020202020204" pitchFamily="34" charset="0"/>
              <a:buChar char="•"/>
            </a:pPr>
            <a:r>
              <a:rPr lang="en-US" dirty="0"/>
              <a:t>One-off cost to identify 100% = $6.8 Billion</a:t>
            </a:r>
          </a:p>
          <a:p>
            <a:pPr marL="285750" indent="-285750">
              <a:buFont typeface="Arial" panose="020B0604020202020204" pitchFamily="34" charset="0"/>
              <a:buChar char="•"/>
            </a:pPr>
            <a:r>
              <a:rPr lang="en-US" dirty="0"/>
              <a:t>One-off cost to identify 85% = $1.4 Billion</a:t>
            </a:r>
          </a:p>
          <a:p>
            <a:pPr marL="285750" indent="-285750">
              <a:buFont typeface="Arial" panose="020B0604020202020204" pitchFamily="34" charset="0"/>
              <a:buChar char="•"/>
            </a:pPr>
            <a:r>
              <a:rPr lang="en-US" dirty="0"/>
              <a:t>Cost of SARS = $10-50 Billion</a:t>
            </a:r>
          </a:p>
          <a:p>
            <a:pPr marL="285750" indent="-285750">
              <a:buFont typeface="Arial" panose="020B0604020202020204" pitchFamily="34" charset="0"/>
              <a:buChar char="•"/>
            </a:pPr>
            <a:r>
              <a:rPr lang="en-US" dirty="0"/>
              <a:t>~250 bat viruses in last 5 years, 530 total = 7% of  the estimated #</a:t>
            </a:r>
          </a:p>
        </p:txBody>
      </p:sp>
      <p:pic>
        <p:nvPicPr>
          <p:cNvPr id="1167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550" y="139123"/>
            <a:ext cx="7454900" cy="1492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674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0" y="0"/>
            <a:ext cx="1106365"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p:nvPr/>
        </p:nvPicPr>
        <p:blipFill>
          <a:blip r:embed="rId5" cstate="print">
            <a:extLst>
              <a:ext uri="{28A0092B-C50C-407E-A947-70E740481C1C}">
                <a14:useLocalDpi xmlns:a14="http://schemas.microsoft.com/office/drawing/2010/main" val="0"/>
              </a:ext>
            </a:extLst>
          </a:blip>
          <a:stretch>
            <a:fillRect/>
          </a:stretch>
        </p:blipFill>
        <p:spPr>
          <a:xfrm>
            <a:off x="4272280" y="1981200"/>
            <a:ext cx="2951480" cy="2286000"/>
          </a:xfrm>
          <a:prstGeom prst="rect">
            <a:avLst/>
          </a:prstGeom>
          <a:extLst>
            <a:ext uri="{FAA26D3D-D897-4be2-8F04-BA451C77F1D7}">
              <ma14:placeholderFlag xmlns:lc="http://schemas.openxmlformats.org/drawingml/2006/lockedCanvas" xmlns=""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wpc="http://schemas.microsoft.com/office/word/2010/wordprocessingCanvas"/>
            </a:ext>
          </a:extLst>
        </p:spPr>
      </p:pic>
      <p:pic>
        <p:nvPicPr>
          <p:cNvPr id="8" name="Picture 7"/>
          <p:cNvPicPr/>
          <p:nvPr/>
        </p:nvPicPr>
        <p:blipFill>
          <a:blip r:embed="rId6" cstate="print">
            <a:extLst>
              <a:ext uri="{28A0092B-C50C-407E-A947-70E740481C1C}">
                <a14:useLocalDpi xmlns:a14="http://schemas.microsoft.com/office/drawing/2010/main" val="0"/>
              </a:ext>
            </a:extLst>
          </a:blip>
          <a:stretch>
            <a:fillRect/>
          </a:stretch>
        </p:blipFill>
        <p:spPr>
          <a:xfrm>
            <a:off x="1219200" y="1981200"/>
            <a:ext cx="3140710" cy="2286000"/>
          </a:xfrm>
          <a:prstGeom prst="rect">
            <a:avLst/>
          </a:prstGeom>
          <a:extLst>
            <a:ext uri="{FAA26D3D-D897-4be2-8F04-BA451C77F1D7}">
              <ma14:placeholderFlag xmlns:lc="http://schemas.openxmlformats.org/drawingml/2006/lockedCanvas" xmlns=""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wpc="http://schemas.microsoft.com/office/word/2010/wordprocessingCanvas"/>
            </a:ext>
          </a:extLst>
        </p:spPr>
      </p:pic>
    </p:spTree>
    <p:extLst>
      <p:ext uri="{BB962C8B-B14F-4D97-AF65-F5344CB8AC3E}">
        <p14:creationId xmlns:p14="http://schemas.microsoft.com/office/powerpoint/2010/main" val="3283007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reservoir_river.jpg"/>
          <p:cNvPicPr>
            <a:picLocks noChangeAspect="1"/>
          </p:cNvPicPr>
          <p:nvPr/>
        </p:nvPicPr>
        <p:blipFill>
          <a:blip r:embed="rId2">
            <a:alphaModFix amt="86000"/>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4" name="Picture 3" descr="fisherman.pdf"/>
          <p:cNvPicPr>
            <a:picLocks noChangeAspect="1"/>
          </p:cNvPicPr>
          <p:nvPr/>
        </p:nvPicPr>
        <p:blipFill rotWithShape="1">
          <a:blip r:embed="rId3" cstate="print">
            <a:extLst>
              <a:ext uri="{28A0092B-C50C-407E-A947-70E740481C1C}">
                <a14:useLocalDpi xmlns:a14="http://schemas.microsoft.com/office/drawing/2010/main"/>
              </a:ext>
            </a:extLst>
          </a:blip>
          <a:srcRect l="25143" t="7748" r="45508" b="69957"/>
          <a:stretch/>
        </p:blipFill>
        <p:spPr>
          <a:xfrm>
            <a:off x="3427305" y="289423"/>
            <a:ext cx="2604703" cy="1529040"/>
          </a:xfrm>
          <a:prstGeom prst="rect">
            <a:avLst/>
          </a:prstGeom>
        </p:spPr>
      </p:pic>
      <p:pic>
        <p:nvPicPr>
          <p:cNvPr id="6" name="Picture 5" descr="animals_viruses.pdf"/>
          <p:cNvPicPr>
            <a:picLocks noChangeAspect="1"/>
          </p:cNvPicPr>
          <p:nvPr/>
        </p:nvPicPr>
        <p:blipFill rotWithShape="1">
          <a:blip r:embed="rId4" cstate="print">
            <a:extLst>
              <a:ext uri="{28A0092B-C50C-407E-A947-70E740481C1C}">
                <a14:useLocalDpi xmlns:a14="http://schemas.microsoft.com/office/drawing/2010/main"/>
              </a:ext>
            </a:extLst>
          </a:blip>
          <a:srcRect l="29198" t="14028" r="26364" b="44489"/>
          <a:stretch/>
        </p:blipFill>
        <p:spPr>
          <a:xfrm>
            <a:off x="0" y="-1"/>
            <a:ext cx="3796496" cy="2738571"/>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07342" y="1113283"/>
            <a:ext cx="518236" cy="705180"/>
          </a:xfrm>
          <a:prstGeom prst="rect">
            <a:avLst/>
          </a:prstGeom>
        </p:spPr>
      </p:pic>
      <p:pic>
        <p:nvPicPr>
          <p:cNvPr id="7" name="Picture 6" descr="viruses.pdf"/>
          <p:cNvPicPr>
            <a:picLocks noChangeAspect="1"/>
          </p:cNvPicPr>
          <p:nvPr/>
        </p:nvPicPr>
        <p:blipFill rotWithShape="1">
          <a:blip r:embed="rId6" cstate="print">
            <a:extLst>
              <a:ext uri="{28A0092B-C50C-407E-A947-70E740481C1C}">
                <a14:useLocalDpi xmlns:a14="http://schemas.microsoft.com/office/drawing/2010/main"/>
              </a:ext>
            </a:extLst>
          </a:blip>
          <a:srcRect l="41346" t="37412" r="43756" b="45583"/>
          <a:stretch/>
        </p:blipFill>
        <p:spPr>
          <a:xfrm>
            <a:off x="6233260" y="1152157"/>
            <a:ext cx="868644" cy="766167"/>
          </a:xfrm>
          <a:prstGeom prst="rect">
            <a:avLst/>
          </a:prstGeom>
        </p:spPr>
      </p:pic>
      <p:pic>
        <p:nvPicPr>
          <p:cNvPr id="8" name="Picture 7"/>
          <p:cNvPicPr>
            <a:picLocks noChangeAspect="1"/>
          </p:cNvPicPr>
          <p:nvPr/>
        </p:nvPicPr>
        <p:blipFill>
          <a:blip r:embed="rId7"/>
          <a:stretch>
            <a:fillRect/>
          </a:stretch>
        </p:blipFill>
        <p:spPr>
          <a:xfrm>
            <a:off x="5130162" y="1831421"/>
            <a:ext cx="1510496" cy="251749"/>
          </a:xfrm>
          <a:prstGeom prst="rect">
            <a:avLst/>
          </a:prstGeom>
        </p:spPr>
      </p:pic>
    </p:spTree>
    <p:extLst>
      <p:ext uri="{BB962C8B-B14F-4D97-AF65-F5344CB8AC3E}">
        <p14:creationId xmlns:p14="http://schemas.microsoft.com/office/powerpoint/2010/main" val="25612278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descr="river_wwhirlpool.jpg"/>
          <p:cNvPicPr>
            <a:picLocks noChangeAspect="1"/>
          </p:cNvPicPr>
          <p:nvPr/>
        </p:nvPicPr>
        <p:blipFill>
          <a:blip r:embed="rId2">
            <a:alphaModFix amt="89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descr="fisherman.pdf"/>
          <p:cNvPicPr>
            <a:picLocks noChangeAspect="1"/>
          </p:cNvPicPr>
          <p:nvPr/>
        </p:nvPicPr>
        <p:blipFill rotWithShape="1">
          <a:blip r:embed="rId3" cstate="print">
            <a:extLst>
              <a:ext uri="{28A0092B-C50C-407E-A947-70E740481C1C}">
                <a14:useLocalDpi xmlns:a14="http://schemas.microsoft.com/office/drawing/2010/main"/>
              </a:ext>
            </a:extLst>
          </a:blip>
          <a:srcRect l="25143" t="7748" r="45508" b="69957"/>
          <a:stretch/>
        </p:blipFill>
        <p:spPr>
          <a:xfrm>
            <a:off x="3427305" y="289423"/>
            <a:ext cx="2604703" cy="1529040"/>
          </a:xfrm>
          <a:prstGeom prst="rect">
            <a:avLst/>
          </a:prstGeom>
        </p:spPr>
      </p:pic>
      <p:pic>
        <p:nvPicPr>
          <p:cNvPr id="6" name="Picture 5" descr="animals_viruses.pdf"/>
          <p:cNvPicPr>
            <a:picLocks noChangeAspect="1"/>
          </p:cNvPicPr>
          <p:nvPr/>
        </p:nvPicPr>
        <p:blipFill rotWithShape="1">
          <a:blip r:embed="rId4" cstate="print">
            <a:extLst>
              <a:ext uri="{28A0092B-C50C-407E-A947-70E740481C1C}">
                <a14:useLocalDpi xmlns:a14="http://schemas.microsoft.com/office/drawing/2010/main"/>
              </a:ext>
            </a:extLst>
          </a:blip>
          <a:srcRect l="29198" t="14028" r="26364" b="44489"/>
          <a:stretch/>
        </p:blipFill>
        <p:spPr>
          <a:xfrm>
            <a:off x="0" y="-1"/>
            <a:ext cx="3796496" cy="2738571"/>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07342" y="1113283"/>
            <a:ext cx="518236" cy="705180"/>
          </a:xfrm>
          <a:prstGeom prst="rect">
            <a:avLst/>
          </a:prstGeom>
        </p:spPr>
      </p:pic>
      <p:pic>
        <p:nvPicPr>
          <p:cNvPr id="7" name="Picture 6" descr="viruses.pdf"/>
          <p:cNvPicPr>
            <a:picLocks noChangeAspect="1"/>
          </p:cNvPicPr>
          <p:nvPr/>
        </p:nvPicPr>
        <p:blipFill rotWithShape="1">
          <a:blip r:embed="rId6" cstate="print">
            <a:extLst>
              <a:ext uri="{28A0092B-C50C-407E-A947-70E740481C1C}">
                <a14:useLocalDpi xmlns:a14="http://schemas.microsoft.com/office/drawing/2010/main"/>
              </a:ext>
            </a:extLst>
          </a:blip>
          <a:srcRect l="41346" t="37412" r="43756" b="45583"/>
          <a:stretch/>
        </p:blipFill>
        <p:spPr>
          <a:xfrm>
            <a:off x="6233260" y="1152157"/>
            <a:ext cx="868644" cy="766167"/>
          </a:xfrm>
          <a:prstGeom prst="rect">
            <a:avLst/>
          </a:prstGeom>
        </p:spPr>
      </p:pic>
      <p:pic>
        <p:nvPicPr>
          <p:cNvPr id="8" name="Picture 7"/>
          <p:cNvPicPr>
            <a:picLocks noChangeAspect="1"/>
          </p:cNvPicPr>
          <p:nvPr/>
        </p:nvPicPr>
        <p:blipFill>
          <a:blip r:embed="rId7"/>
          <a:stretch>
            <a:fillRect/>
          </a:stretch>
        </p:blipFill>
        <p:spPr>
          <a:xfrm>
            <a:off x="5130162" y="1831421"/>
            <a:ext cx="1510496" cy="251749"/>
          </a:xfrm>
          <a:prstGeom prst="rect">
            <a:avLst/>
          </a:prstGeom>
        </p:spPr>
      </p:pic>
      <p:sp>
        <p:nvSpPr>
          <p:cNvPr id="2" name="TextBox 1"/>
          <p:cNvSpPr txBox="1"/>
          <p:nvPr/>
        </p:nvSpPr>
        <p:spPr>
          <a:xfrm>
            <a:off x="116631" y="2995436"/>
            <a:ext cx="2625539" cy="369332"/>
          </a:xfrm>
          <a:prstGeom prst="rect">
            <a:avLst/>
          </a:prstGeom>
          <a:noFill/>
        </p:spPr>
        <p:txBody>
          <a:bodyPr wrap="none" rtlCol="0">
            <a:spAutoFit/>
          </a:bodyPr>
          <a:lstStyle/>
          <a:p>
            <a:r>
              <a:rPr lang="en-US" b="1" dirty="0" smtClean="0"/>
              <a:t>STAGE 1 (Pre-Emergence)</a:t>
            </a:r>
            <a:endParaRPr lang="en-US" b="1" dirty="0"/>
          </a:p>
        </p:txBody>
      </p:sp>
      <p:sp>
        <p:nvSpPr>
          <p:cNvPr id="9" name="TextBox 8"/>
          <p:cNvSpPr txBox="1"/>
          <p:nvPr/>
        </p:nvSpPr>
        <p:spPr>
          <a:xfrm>
            <a:off x="3174563" y="2958709"/>
            <a:ext cx="2007431" cy="369332"/>
          </a:xfrm>
          <a:prstGeom prst="rect">
            <a:avLst/>
          </a:prstGeom>
          <a:noFill/>
        </p:spPr>
        <p:txBody>
          <a:bodyPr wrap="none" rtlCol="0">
            <a:spAutoFit/>
          </a:bodyPr>
          <a:lstStyle/>
          <a:p>
            <a:r>
              <a:rPr lang="en-US" b="1" dirty="0" smtClean="0"/>
              <a:t>STAGE 2 (Spillover)</a:t>
            </a:r>
            <a:endParaRPr lang="en-US" b="1" dirty="0"/>
          </a:p>
        </p:txBody>
      </p:sp>
      <p:cxnSp>
        <p:nvCxnSpPr>
          <p:cNvPr id="11" name="Straight Connector 10"/>
          <p:cNvCxnSpPr/>
          <p:nvPr/>
        </p:nvCxnSpPr>
        <p:spPr>
          <a:xfrm flipH="1">
            <a:off x="5659699" y="2831442"/>
            <a:ext cx="2439496" cy="2246970"/>
          </a:xfrm>
          <a:prstGeom prst="line">
            <a:avLst/>
          </a:prstGeom>
          <a:ln/>
        </p:spPr>
        <p:style>
          <a:lnRef idx="3">
            <a:schemeClr val="dk1"/>
          </a:lnRef>
          <a:fillRef idx="0">
            <a:schemeClr val="dk1"/>
          </a:fillRef>
          <a:effectRef idx="2">
            <a:schemeClr val="dk1"/>
          </a:effectRef>
          <a:fontRef idx="minor">
            <a:schemeClr val="tx1"/>
          </a:fontRef>
        </p:style>
      </p:cxnSp>
      <p:sp>
        <p:nvSpPr>
          <p:cNvPr id="13" name="TextBox 12"/>
          <p:cNvSpPr txBox="1"/>
          <p:nvPr/>
        </p:nvSpPr>
        <p:spPr>
          <a:xfrm>
            <a:off x="7068258" y="3605666"/>
            <a:ext cx="2114619" cy="369332"/>
          </a:xfrm>
          <a:prstGeom prst="rect">
            <a:avLst/>
          </a:prstGeom>
          <a:noFill/>
        </p:spPr>
        <p:txBody>
          <a:bodyPr wrap="none" rtlCol="0">
            <a:spAutoFit/>
          </a:bodyPr>
          <a:lstStyle/>
          <a:p>
            <a:r>
              <a:rPr lang="en-US" b="1" dirty="0" smtClean="0"/>
              <a:t>STAGE 3 (Pandemic)</a:t>
            </a:r>
            <a:endParaRPr lang="en-US" b="1" dirty="0"/>
          </a:p>
        </p:txBody>
      </p:sp>
      <p:cxnSp>
        <p:nvCxnSpPr>
          <p:cNvPr id="14" name="Straight Connector 13"/>
          <p:cNvCxnSpPr/>
          <p:nvPr/>
        </p:nvCxnSpPr>
        <p:spPr>
          <a:xfrm flipH="1">
            <a:off x="2850919" y="1612189"/>
            <a:ext cx="1166283" cy="1993477"/>
          </a:xfrm>
          <a:prstGeom prst="line">
            <a:avLst/>
          </a:prstGeom>
          <a:ln/>
        </p:spPr>
        <p:style>
          <a:lnRef idx="3">
            <a:schemeClr val="dk1"/>
          </a:lnRef>
          <a:fillRef idx="0">
            <a:schemeClr val="dk1"/>
          </a:fillRef>
          <a:effectRef idx="2">
            <a:schemeClr val="dk1"/>
          </a:effectRef>
          <a:fontRef idx="minor">
            <a:schemeClr val="tx1"/>
          </a:fontRef>
        </p:style>
      </p:cxnSp>
      <p:sp>
        <p:nvSpPr>
          <p:cNvPr id="19" name="TextBox 18"/>
          <p:cNvSpPr txBox="1"/>
          <p:nvPr/>
        </p:nvSpPr>
        <p:spPr>
          <a:xfrm>
            <a:off x="6575863" y="2147960"/>
            <a:ext cx="2141669" cy="646331"/>
          </a:xfrm>
          <a:prstGeom prst="rect">
            <a:avLst/>
          </a:prstGeom>
          <a:noFill/>
        </p:spPr>
        <p:txBody>
          <a:bodyPr wrap="none" rtlCol="0">
            <a:spAutoFit/>
          </a:bodyPr>
          <a:lstStyle/>
          <a:p>
            <a:r>
              <a:rPr lang="en-US" b="1" dirty="0" smtClean="0"/>
              <a:t>STAGE 2b </a:t>
            </a:r>
          </a:p>
          <a:p>
            <a:r>
              <a:rPr lang="en-US" b="1" dirty="0" smtClean="0"/>
              <a:t>(Amplification Zone)</a:t>
            </a:r>
            <a:endParaRPr lang="en-US" b="1" dirty="0"/>
          </a:p>
        </p:txBody>
      </p:sp>
      <p:cxnSp>
        <p:nvCxnSpPr>
          <p:cNvPr id="23" name="Curved Connector 22"/>
          <p:cNvCxnSpPr/>
          <p:nvPr/>
        </p:nvCxnSpPr>
        <p:spPr>
          <a:xfrm rot="10800000" flipV="1">
            <a:off x="7101905" y="2738570"/>
            <a:ext cx="569663" cy="462046"/>
          </a:xfrm>
          <a:prstGeom prst="curvedConnector3">
            <a:avLst>
              <a:gd name="adj1" fmla="val 20428"/>
            </a:avLst>
          </a:prstGeom>
          <a:ln w="28575" cmpd="sng">
            <a:solidFill>
              <a:srgbClr val="00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288374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9076" y="161903"/>
            <a:ext cx="8921559" cy="1143000"/>
          </a:xfrm>
        </p:spPr>
        <p:txBody>
          <a:bodyPr>
            <a:noAutofit/>
          </a:bodyPr>
          <a:lstStyle/>
          <a:p>
            <a:r>
              <a:rPr lang="en-US" sz="3000" b="1" dirty="0" smtClean="0"/>
              <a:t>Follow up Genetic and Experimental studies (post-PREDICT) to Further </a:t>
            </a:r>
            <a:r>
              <a:rPr lang="en-US" sz="3000" b="1" dirty="0"/>
              <a:t>A</a:t>
            </a:r>
            <a:r>
              <a:rPr lang="en-US" sz="3000" b="1" dirty="0" smtClean="0"/>
              <a:t>ssess </a:t>
            </a:r>
            <a:r>
              <a:rPr lang="en-US" sz="3000" b="1" dirty="0"/>
              <a:t>S</a:t>
            </a:r>
            <a:r>
              <a:rPr lang="en-US" sz="3000" b="1" dirty="0" smtClean="0"/>
              <a:t>pillover Potential</a:t>
            </a:r>
            <a:endParaRPr lang="en-US" sz="3000" b="1" dirty="0">
              <a:solidFill>
                <a:srgbClr val="0000FF"/>
              </a:solidFill>
            </a:endParaRPr>
          </a:p>
        </p:txBody>
      </p:sp>
      <p:sp>
        <p:nvSpPr>
          <p:cNvPr id="5" name="TextBox 4"/>
          <p:cNvSpPr txBox="1"/>
          <p:nvPr/>
        </p:nvSpPr>
        <p:spPr>
          <a:xfrm>
            <a:off x="1231770" y="1854152"/>
            <a:ext cx="7315789" cy="3416320"/>
          </a:xfrm>
          <a:prstGeom prst="rect">
            <a:avLst/>
          </a:prstGeom>
          <a:noFill/>
        </p:spPr>
        <p:txBody>
          <a:bodyPr wrap="square" rtlCol="0">
            <a:spAutoFit/>
          </a:bodyPr>
          <a:lstStyle/>
          <a:p>
            <a:pPr marL="457200" indent="-457200">
              <a:buFont typeface="Arial"/>
              <a:buChar char="•"/>
            </a:pPr>
            <a:r>
              <a:rPr lang="en-US" sz="2400" dirty="0">
                <a:solidFill>
                  <a:srgbClr val="0000FF"/>
                </a:solidFill>
              </a:rPr>
              <a:t>V</a:t>
            </a:r>
            <a:r>
              <a:rPr lang="en-US" sz="2400" dirty="0" smtClean="0">
                <a:solidFill>
                  <a:srgbClr val="0000FF"/>
                </a:solidFill>
              </a:rPr>
              <a:t>irus isolation</a:t>
            </a:r>
          </a:p>
          <a:p>
            <a:pPr marL="457200" indent="-457200">
              <a:buFont typeface="Arial"/>
              <a:buChar char="•"/>
            </a:pPr>
            <a:r>
              <a:rPr lang="en-US" sz="2400" dirty="0" smtClean="0">
                <a:solidFill>
                  <a:srgbClr val="0000FF"/>
                </a:solidFill>
              </a:rPr>
              <a:t>Sequence whole genome</a:t>
            </a:r>
          </a:p>
          <a:p>
            <a:pPr marL="457200" indent="-457200">
              <a:buFont typeface="Arial"/>
              <a:buChar char="•"/>
            </a:pPr>
            <a:r>
              <a:rPr lang="en-US" sz="2400" dirty="0" smtClean="0">
                <a:solidFill>
                  <a:srgbClr val="0000FF"/>
                </a:solidFill>
              </a:rPr>
              <a:t>With temporally sampled viruses, measure mutation rates and </a:t>
            </a:r>
            <a:r>
              <a:rPr lang="en-US" sz="2400" dirty="0" err="1" smtClean="0">
                <a:solidFill>
                  <a:srgbClr val="0000FF"/>
                </a:solidFill>
              </a:rPr>
              <a:t>phylodynamics</a:t>
            </a:r>
            <a:endParaRPr lang="en-US" sz="2400" dirty="0" smtClean="0">
              <a:solidFill>
                <a:srgbClr val="0000FF"/>
              </a:solidFill>
            </a:endParaRPr>
          </a:p>
          <a:p>
            <a:pPr marL="457200" indent="-457200">
              <a:buFont typeface="Arial"/>
              <a:buChar char="•"/>
            </a:pPr>
            <a:r>
              <a:rPr lang="en-US" sz="2400" dirty="0" smtClean="0">
                <a:solidFill>
                  <a:srgbClr val="0000FF"/>
                </a:solidFill>
              </a:rPr>
              <a:t>Sequence receptor binding domain, if known</a:t>
            </a:r>
          </a:p>
          <a:p>
            <a:pPr marL="457200" indent="-457200">
              <a:buFont typeface="Arial"/>
              <a:buChar char="•"/>
            </a:pPr>
            <a:r>
              <a:rPr lang="en-US" sz="2400" dirty="0" smtClean="0">
                <a:solidFill>
                  <a:srgbClr val="0000FF"/>
                </a:solidFill>
              </a:rPr>
              <a:t>Structural comparison with human receptors (e.g. 3D models, </a:t>
            </a:r>
            <a:r>
              <a:rPr lang="en-US" sz="2400" i="1" dirty="0" smtClean="0">
                <a:solidFill>
                  <a:srgbClr val="0000FF"/>
                </a:solidFill>
              </a:rPr>
              <a:t>In silica</a:t>
            </a:r>
            <a:r>
              <a:rPr lang="en-US" sz="2400" dirty="0" smtClean="0">
                <a:solidFill>
                  <a:srgbClr val="0000FF"/>
                </a:solidFill>
              </a:rPr>
              <a:t>)</a:t>
            </a:r>
          </a:p>
          <a:p>
            <a:pPr marL="457200" indent="-457200">
              <a:buFont typeface="Arial"/>
              <a:buChar char="•"/>
            </a:pPr>
            <a:r>
              <a:rPr lang="en-US" sz="2400" dirty="0" smtClean="0">
                <a:solidFill>
                  <a:srgbClr val="0000FF"/>
                </a:solidFill>
              </a:rPr>
              <a:t>Cell line infection experiments </a:t>
            </a:r>
            <a:r>
              <a:rPr lang="en-US" sz="2400" i="1" dirty="0" smtClean="0">
                <a:solidFill>
                  <a:srgbClr val="0000FF"/>
                </a:solidFill>
              </a:rPr>
              <a:t>(in vitro)</a:t>
            </a:r>
          </a:p>
          <a:p>
            <a:pPr marL="457200" indent="-457200">
              <a:buFont typeface="Arial"/>
              <a:buChar char="•"/>
            </a:pPr>
            <a:r>
              <a:rPr lang="en-US" sz="2400" dirty="0" smtClean="0">
                <a:solidFill>
                  <a:srgbClr val="0000FF"/>
                </a:solidFill>
              </a:rPr>
              <a:t>Humanized mice and other animal experiments</a:t>
            </a:r>
            <a:endParaRPr lang="en-US" sz="2400" dirty="0"/>
          </a:p>
        </p:txBody>
      </p:sp>
      <p:sp>
        <p:nvSpPr>
          <p:cNvPr id="6" name="Right Arrow 5"/>
          <p:cNvSpPr/>
          <p:nvPr/>
        </p:nvSpPr>
        <p:spPr>
          <a:xfrm rot="5400000">
            <a:off x="-1936188" y="3630405"/>
            <a:ext cx="5074054" cy="560525"/>
          </a:xfrm>
          <a:prstGeom prst="rightArrow">
            <a:avLst>
              <a:gd name="adj1" fmla="val 50000"/>
              <a:gd name="adj2" fmla="val 89807"/>
            </a:avLst>
          </a:prstGeom>
          <a:gradFill flip="none" rotWithShape="1">
            <a:gsLst>
              <a:gs pos="41000">
                <a:schemeClr val="accent3"/>
              </a:gs>
              <a:gs pos="100000">
                <a:srgbClr val="FFFFFF"/>
              </a:gs>
              <a:gs pos="99000">
                <a:srgbClr val="FF0000"/>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chemeClr val="tx1"/>
                </a:solidFill>
              </a:rPr>
              <a:t>W</a:t>
            </a:r>
            <a:r>
              <a:rPr lang="en-US" dirty="0" smtClean="0">
                <a:solidFill>
                  <a:schemeClr val="tx1"/>
                </a:solidFill>
              </a:rPr>
              <a:t>ith each step, increased risk possible</a:t>
            </a:r>
            <a:endParaRPr lang="en-US" dirty="0">
              <a:solidFill>
                <a:schemeClr val="tx1"/>
              </a:solidFill>
            </a:endParaRPr>
          </a:p>
        </p:txBody>
      </p:sp>
    </p:spTree>
    <p:extLst>
      <p:ext uri="{BB962C8B-B14F-4D97-AF65-F5344CB8AC3E}">
        <p14:creationId xmlns:p14="http://schemas.microsoft.com/office/powerpoint/2010/main" val="3933652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260325" y="817483"/>
            <a:ext cx="2794874" cy="802436"/>
          </a:xfrm>
          <a:prstGeom prst="rect">
            <a:avLst/>
          </a:prstGeom>
        </p:spPr>
        <p:txBody>
          <a:bodyP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smtClean="0"/>
              <a:t>VIRUS-INDEPENDENT TRAITS</a:t>
            </a:r>
            <a:endParaRPr lang="en-US" sz="2000" b="1" dirty="0">
              <a:solidFill>
                <a:srgbClr val="0000FF"/>
              </a:solidFill>
            </a:endParaRPr>
          </a:p>
        </p:txBody>
      </p:sp>
      <p:sp>
        <p:nvSpPr>
          <p:cNvPr id="3" name="Title 1"/>
          <p:cNvSpPr txBox="1">
            <a:spLocks/>
          </p:cNvSpPr>
          <p:nvPr/>
        </p:nvSpPr>
        <p:spPr>
          <a:xfrm>
            <a:off x="6400508" y="797425"/>
            <a:ext cx="2955922" cy="528482"/>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smtClean="0">
                <a:solidFill>
                  <a:srgbClr val="FF0000"/>
                </a:solidFill>
              </a:rPr>
              <a:t>RISK OF SPILLOVER</a:t>
            </a:r>
            <a:endParaRPr lang="en-US" sz="2000" b="1" dirty="0">
              <a:solidFill>
                <a:srgbClr val="FF0000"/>
              </a:solidFill>
            </a:endParaRPr>
          </a:p>
        </p:txBody>
      </p:sp>
      <p:sp>
        <p:nvSpPr>
          <p:cNvPr id="4" name="Title 1"/>
          <p:cNvSpPr txBox="1">
            <a:spLocks/>
          </p:cNvSpPr>
          <p:nvPr/>
        </p:nvSpPr>
        <p:spPr>
          <a:xfrm>
            <a:off x="3546594" y="787682"/>
            <a:ext cx="2794874" cy="802436"/>
          </a:xfrm>
          <a:prstGeom prst="rect">
            <a:avLst/>
          </a:prstGeom>
        </p:spPr>
        <p:txBody>
          <a:bodyP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smtClean="0"/>
              <a:t>VIRUS-SPECIFIC TRAITS</a:t>
            </a:r>
          </a:p>
        </p:txBody>
      </p:sp>
      <p:sp>
        <p:nvSpPr>
          <p:cNvPr id="5" name="Title 1"/>
          <p:cNvSpPr txBox="1">
            <a:spLocks/>
          </p:cNvSpPr>
          <p:nvPr/>
        </p:nvSpPr>
        <p:spPr>
          <a:xfrm>
            <a:off x="3179079" y="918385"/>
            <a:ext cx="450334" cy="359799"/>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smtClean="0"/>
              <a:t>+</a:t>
            </a:r>
          </a:p>
        </p:txBody>
      </p:sp>
      <p:sp>
        <p:nvSpPr>
          <p:cNvPr id="7" name="Title 1"/>
          <p:cNvSpPr txBox="1">
            <a:spLocks/>
          </p:cNvSpPr>
          <p:nvPr/>
        </p:nvSpPr>
        <p:spPr>
          <a:xfrm>
            <a:off x="6175341" y="848376"/>
            <a:ext cx="450334" cy="359799"/>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a:t>
            </a:r>
            <a:endParaRPr lang="en-US" sz="2000" b="1" dirty="0" smtClean="0"/>
          </a:p>
        </p:txBody>
      </p:sp>
      <p:pic>
        <p:nvPicPr>
          <p:cNvPr id="8" name="Picture 7" descr="1km_hotspots_ForQuadchart_crop_middleeast.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62901" y="1670361"/>
            <a:ext cx="928407" cy="808182"/>
          </a:xfrm>
          <a:prstGeom prst="rect">
            <a:avLst/>
          </a:prstGeom>
          <a:ln w="22225" cmpd="sng">
            <a:solidFill>
              <a:schemeClr val="tx1"/>
            </a:solidFill>
          </a:ln>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0263" y="3037851"/>
            <a:ext cx="444999" cy="388254"/>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67418" y="3159978"/>
            <a:ext cx="594206" cy="306058"/>
          </a:xfrm>
          <a:prstGeom prst="rect">
            <a:avLst/>
          </a:prstGeom>
        </p:spPr>
      </p:pic>
      <p:pic>
        <p:nvPicPr>
          <p:cNvPr id="11" name="Picture 10" descr="a-little-decorative-rat-isolated-on-white-background-via-Shutterstock-615x345.jpg"/>
          <p:cNvPicPr>
            <a:picLocks noChangeAspect="1"/>
          </p:cNvPicPr>
          <p:nvPr/>
        </p:nvPicPr>
        <p:blipFill>
          <a:blip r:embed="rId5" cstate="print">
            <a:extLst>
              <a:ext uri="{BEBA8EAE-BF5A-486C-A8C5-ECC9F3942E4B}">
                <a14:imgProps xmlns:a14="http://schemas.microsoft.com/office/drawing/2010/main">
                  <a14:imgLayer r:embed="rId6">
                    <a14:imgEffect>
                      <a14:backgroundRemoval t="9855" b="100000" l="9919" r="94797">
                        <a14:backgroundMark x1="35447" y1="88986" x2="35447" y2="88986"/>
                        <a14:backgroundMark x1="40650" y1="84348" x2="40650" y2="84348"/>
                        <a14:backgroundMark x1="40650" y1="91884" x2="40650" y2="91884"/>
                        <a14:backgroundMark x1="39512" y1="72464" x2="39512" y2="72464"/>
                        <a14:backgroundMark x1="34959" y1="66957" x2="34959" y2="66957"/>
                        <a14:backgroundMark x1="45366" y1="82609" x2="45366" y2="82609"/>
                        <a14:backgroundMark x1="62439" y1="83478" x2="62439" y2="83478"/>
                      </a14:backgroundRemoval>
                    </a14:imgEffect>
                  </a14:imgLayer>
                </a14:imgProps>
              </a:ext>
              <a:ext uri="{28A0092B-C50C-407E-A947-70E740481C1C}">
                <a14:useLocalDpi xmlns:a14="http://schemas.microsoft.com/office/drawing/2010/main"/>
              </a:ext>
            </a:extLst>
          </a:blip>
          <a:stretch>
            <a:fillRect/>
          </a:stretch>
        </p:blipFill>
        <p:spPr>
          <a:xfrm>
            <a:off x="667418" y="2907654"/>
            <a:ext cx="394730" cy="221434"/>
          </a:xfrm>
          <a:prstGeom prst="rect">
            <a:avLst/>
          </a:prstGeom>
        </p:spPr>
      </p:pic>
      <p:pic>
        <p:nvPicPr>
          <p:cNvPr id="12" name="Picture 1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98099" y="3414806"/>
            <a:ext cx="292902" cy="292902"/>
          </a:xfrm>
          <a:prstGeom prst="rect">
            <a:avLst/>
          </a:prstGeom>
        </p:spPr>
      </p:pic>
      <p:sp>
        <p:nvSpPr>
          <p:cNvPr id="14" name="Title 1"/>
          <p:cNvSpPr txBox="1">
            <a:spLocks/>
          </p:cNvSpPr>
          <p:nvPr/>
        </p:nvSpPr>
        <p:spPr>
          <a:xfrm>
            <a:off x="1377922" y="1664598"/>
            <a:ext cx="1769394" cy="639486"/>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800" dirty="0" smtClean="0">
                <a:solidFill>
                  <a:srgbClr val="008000"/>
                </a:solidFill>
              </a:rPr>
              <a:t>Geographic hotspots for emergence</a:t>
            </a:r>
            <a:endParaRPr lang="en-US" sz="1800" dirty="0">
              <a:solidFill>
                <a:srgbClr val="008000"/>
              </a:solidFill>
            </a:endParaRPr>
          </a:p>
        </p:txBody>
      </p:sp>
      <p:sp>
        <p:nvSpPr>
          <p:cNvPr id="15" name="Title 1"/>
          <p:cNvSpPr txBox="1">
            <a:spLocks/>
          </p:cNvSpPr>
          <p:nvPr/>
        </p:nvSpPr>
        <p:spPr>
          <a:xfrm>
            <a:off x="1344443" y="2826550"/>
            <a:ext cx="2284970" cy="639486"/>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800" dirty="0" smtClean="0">
                <a:solidFill>
                  <a:srgbClr val="008000"/>
                </a:solidFill>
              </a:rPr>
              <a:t>Host species traits, geographic range, relatedness</a:t>
            </a:r>
            <a:endParaRPr lang="en-US" sz="1800" dirty="0">
              <a:solidFill>
                <a:srgbClr val="008000"/>
              </a:solidFill>
            </a:endParaRPr>
          </a:p>
        </p:txBody>
      </p:sp>
      <p:sp>
        <p:nvSpPr>
          <p:cNvPr id="17" name="Title 1"/>
          <p:cNvSpPr txBox="1">
            <a:spLocks/>
          </p:cNvSpPr>
          <p:nvPr/>
        </p:nvSpPr>
        <p:spPr>
          <a:xfrm>
            <a:off x="1344443" y="5838819"/>
            <a:ext cx="2284970" cy="639486"/>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800" dirty="0">
                <a:solidFill>
                  <a:srgbClr val="008000"/>
                </a:solidFill>
              </a:rPr>
              <a:t>E</a:t>
            </a:r>
            <a:r>
              <a:rPr lang="en-US" sz="1800" dirty="0" smtClean="0">
                <a:solidFill>
                  <a:srgbClr val="008000"/>
                </a:solidFill>
              </a:rPr>
              <a:t>pidemiological/</a:t>
            </a:r>
          </a:p>
          <a:p>
            <a:pPr algn="l"/>
            <a:r>
              <a:rPr lang="en-US" sz="1800" dirty="0" smtClean="0">
                <a:solidFill>
                  <a:srgbClr val="008000"/>
                </a:solidFill>
              </a:rPr>
              <a:t>contact interface</a:t>
            </a:r>
          </a:p>
          <a:p>
            <a:pPr algn="l"/>
            <a:endParaRPr lang="en-US" sz="1800" dirty="0" smtClean="0">
              <a:solidFill>
                <a:srgbClr val="008000"/>
              </a:solidFill>
            </a:endParaRPr>
          </a:p>
        </p:txBody>
      </p:sp>
      <p:sp>
        <p:nvSpPr>
          <p:cNvPr id="16" name="Title 1"/>
          <p:cNvSpPr txBox="1">
            <a:spLocks/>
          </p:cNvSpPr>
          <p:nvPr/>
        </p:nvSpPr>
        <p:spPr>
          <a:xfrm>
            <a:off x="1415617" y="4949545"/>
            <a:ext cx="2142622" cy="639486"/>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800" dirty="0" smtClean="0">
                <a:solidFill>
                  <a:srgbClr val="008000"/>
                </a:solidFill>
              </a:rPr>
              <a:t>Viral prevalence in host</a:t>
            </a:r>
          </a:p>
          <a:p>
            <a:pPr algn="l"/>
            <a:endParaRPr lang="en-US" sz="1800" b="1" dirty="0" smtClean="0">
              <a:solidFill>
                <a:srgbClr val="008000"/>
              </a:solidFill>
            </a:endParaRPr>
          </a:p>
        </p:txBody>
      </p:sp>
      <p:pic>
        <p:nvPicPr>
          <p:cNvPr id="18" name="Picture 3" descr="IMG_4392.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bwMode="auto">
          <a:xfrm>
            <a:off x="134229" y="5759669"/>
            <a:ext cx="1092564" cy="79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descr="sppbar (dragged).pdf"/>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97476" y="3602154"/>
            <a:ext cx="1093832" cy="1093832"/>
          </a:xfrm>
          <a:prstGeom prst="rect">
            <a:avLst/>
          </a:prstGeom>
        </p:spPr>
      </p:pic>
      <p:sp>
        <p:nvSpPr>
          <p:cNvPr id="20" name="Title 1"/>
          <p:cNvSpPr txBox="1">
            <a:spLocks/>
          </p:cNvSpPr>
          <p:nvPr/>
        </p:nvSpPr>
        <p:spPr>
          <a:xfrm>
            <a:off x="1415617" y="4149070"/>
            <a:ext cx="2142622" cy="639486"/>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800" dirty="0" smtClean="0">
                <a:solidFill>
                  <a:srgbClr val="008000"/>
                </a:solidFill>
              </a:rPr>
              <a:t>Host abundance</a:t>
            </a:r>
          </a:p>
          <a:p>
            <a:pPr algn="l"/>
            <a:endParaRPr lang="en-US" sz="1800" b="1" dirty="0" smtClean="0">
              <a:solidFill>
                <a:srgbClr val="008000"/>
              </a:solidFill>
            </a:endParaRPr>
          </a:p>
        </p:txBody>
      </p:sp>
      <p:sp>
        <p:nvSpPr>
          <p:cNvPr id="6" name="TextBox 5"/>
          <p:cNvSpPr txBox="1"/>
          <p:nvPr/>
        </p:nvSpPr>
        <p:spPr>
          <a:xfrm>
            <a:off x="109637" y="4949545"/>
            <a:ext cx="1047460" cy="584776"/>
          </a:xfrm>
          <a:prstGeom prst="rect">
            <a:avLst/>
          </a:prstGeom>
          <a:noFill/>
        </p:spPr>
        <p:txBody>
          <a:bodyPr wrap="square" rtlCol="0">
            <a:spAutoFit/>
          </a:bodyPr>
          <a:lstStyle/>
          <a:p>
            <a:r>
              <a:rPr lang="en-US" sz="3200" b="1" dirty="0" smtClean="0">
                <a:ln w="10541" cmpd="sng">
                  <a:solidFill>
                    <a:schemeClr val="accent1">
                      <a:shade val="88000"/>
                      <a:satMod val="110000"/>
                    </a:schemeClr>
                  </a:solidFill>
                  <a:prstDash val="solid"/>
                </a:ln>
                <a:solidFill>
                  <a:srgbClr val="660066"/>
                </a:solidFill>
              </a:rPr>
              <a:t>% </a:t>
            </a:r>
            <a:r>
              <a:rPr lang="en-US" sz="2400" b="1" dirty="0" err="1" smtClean="0">
                <a:ln w="10541" cmpd="sng">
                  <a:solidFill>
                    <a:schemeClr val="accent1">
                      <a:shade val="88000"/>
                      <a:satMod val="110000"/>
                    </a:schemeClr>
                  </a:solidFill>
                  <a:prstDash val="solid"/>
                </a:ln>
                <a:solidFill>
                  <a:srgbClr val="660066"/>
                </a:solidFill>
              </a:rPr>
              <a:t>pos</a:t>
            </a:r>
            <a:endParaRPr lang="en-US" sz="2400" b="1" dirty="0">
              <a:ln w="10541" cmpd="sng">
                <a:solidFill>
                  <a:schemeClr val="accent1">
                    <a:shade val="88000"/>
                    <a:satMod val="110000"/>
                  </a:schemeClr>
                </a:solidFill>
                <a:prstDash val="solid"/>
              </a:ln>
              <a:solidFill>
                <a:srgbClr val="660066"/>
              </a:solidFill>
            </a:endParaRPr>
          </a:p>
        </p:txBody>
      </p:sp>
      <p:pic>
        <p:nvPicPr>
          <p:cNvPr id="21" name="Picture 20" descr="vBreadth_mean-17sept2014.pdf"/>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195291" y="1554423"/>
            <a:ext cx="1497480" cy="1157144"/>
          </a:xfrm>
          <a:prstGeom prst="rect">
            <a:avLst/>
          </a:prstGeom>
        </p:spPr>
      </p:pic>
      <p:sp>
        <p:nvSpPr>
          <p:cNvPr id="22" name="Title 1"/>
          <p:cNvSpPr txBox="1">
            <a:spLocks/>
          </p:cNvSpPr>
          <p:nvPr/>
        </p:nvSpPr>
        <p:spPr>
          <a:xfrm>
            <a:off x="5745039" y="1664598"/>
            <a:ext cx="2642053" cy="639486"/>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800" dirty="0" smtClean="0">
                <a:solidFill>
                  <a:srgbClr val="0000FF"/>
                </a:solidFill>
              </a:rPr>
              <a:t>Host breadth/plasticity</a:t>
            </a:r>
            <a:endParaRPr lang="en-US" sz="1800" dirty="0">
              <a:solidFill>
                <a:srgbClr val="0000FF"/>
              </a:solidFill>
            </a:endParaRPr>
          </a:p>
        </p:txBody>
      </p:sp>
      <p:sp>
        <p:nvSpPr>
          <p:cNvPr id="13" name="TextBox 12"/>
          <p:cNvSpPr txBox="1"/>
          <p:nvPr/>
        </p:nvSpPr>
        <p:spPr>
          <a:xfrm>
            <a:off x="262901" y="92968"/>
            <a:ext cx="6701322" cy="461665"/>
          </a:xfrm>
          <a:prstGeom prst="rect">
            <a:avLst/>
          </a:prstGeom>
          <a:noFill/>
        </p:spPr>
        <p:txBody>
          <a:bodyPr wrap="none" rtlCol="0">
            <a:spAutoFit/>
          </a:bodyPr>
          <a:lstStyle/>
          <a:p>
            <a:r>
              <a:rPr lang="en-US" sz="2400" b="1" dirty="0" smtClean="0"/>
              <a:t>Ranking risk for zoonotic </a:t>
            </a:r>
            <a:r>
              <a:rPr lang="en-US" sz="2400" b="1" dirty="0"/>
              <a:t>p</a:t>
            </a:r>
            <a:r>
              <a:rPr lang="en-US" sz="2400" b="1" dirty="0" smtClean="0"/>
              <a:t>otential of novel </a:t>
            </a:r>
            <a:r>
              <a:rPr lang="en-US" sz="2400" b="1" dirty="0"/>
              <a:t>v</a:t>
            </a:r>
            <a:r>
              <a:rPr lang="en-US" sz="2400" b="1" dirty="0" smtClean="0"/>
              <a:t>iruses</a:t>
            </a:r>
            <a:endParaRPr lang="en-US" sz="2400" b="1" dirty="0"/>
          </a:p>
        </p:txBody>
      </p:sp>
      <p:pic>
        <p:nvPicPr>
          <p:cNvPr id="23" name="Picture 22" descr="Human_nonhuman-stackedbar-alldetections.pdf"/>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4173954" y="2844586"/>
            <a:ext cx="1518817" cy="922139"/>
          </a:xfrm>
          <a:prstGeom prst="rect">
            <a:avLst/>
          </a:prstGeom>
        </p:spPr>
      </p:pic>
      <p:sp>
        <p:nvSpPr>
          <p:cNvPr id="24" name="Title 1"/>
          <p:cNvSpPr txBox="1">
            <a:spLocks/>
          </p:cNvSpPr>
          <p:nvPr/>
        </p:nvSpPr>
        <p:spPr>
          <a:xfrm>
            <a:off x="5745039" y="2798058"/>
            <a:ext cx="2086964" cy="639486"/>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800" dirty="0" smtClean="0">
                <a:solidFill>
                  <a:srgbClr val="0000FF"/>
                </a:solidFill>
              </a:rPr>
              <a:t>Proportion known zoonoses in virus family  </a:t>
            </a:r>
            <a:endParaRPr lang="en-US" sz="1800" dirty="0">
              <a:solidFill>
                <a:srgbClr val="0000FF"/>
              </a:solidFill>
            </a:endParaRPr>
          </a:p>
        </p:txBody>
      </p:sp>
      <p:pic>
        <p:nvPicPr>
          <p:cNvPr id="32" name="Picture 31"/>
          <p:cNvPicPr>
            <a:picLocks noChangeAspect="1"/>
          </p:cNvPicPr>
          <p:nvPr/>
        </p:nvPicPr>
        <p:blipFill>
          <a:blip r:embed="rId12"/>
          <a:stretch>
            <a:fillRect/>
          </a:stretch>
        </p:blipFill>
        <p:spPr>
          <a:xfrm>
            <a:off x="4433285" y="4131199"/>
            <a:ext cx="1232546" cy="1190044"/>
          </a:xfrm>
          <a:prstGeom prst="rect">
            <a:avLst/>
          </a:prstGeom>
        </p:spPr>
      </p:pic>
      <p:sp>
        <p:nvSpPr>
          <p:cNvPr id="33" name="Title 1"/>
          <p:cNvSpPr txBox="1">
            <a:spLocks/>
          </p:cNvSpPr>
          <p:nvPr/>
        </p:nvSpPr>
        <p:spPr>
          <a:xfrm>
            <a:off x="5745039" y="4156647"/>
            <a:ext cx="2133430" cy="639486"/>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800" dirty="0" smtClean="0">
                <a:solidFill>
                  <a:srgbClr val="0000FF"/>
                </a:solidFill>
              </a:rPr>
              <a:t>Phylogenetic relatedness to known zoonoses</a:t>
            </a:r>
            <a:endParaRPr lang="en-US" sz="1800" dirty="0">
              <a:solidFill>
                <a:srgbClr val="0000FF"/>
              </a:solidFill>
            </a:endParaRPr>
          </a:p>
        </p:txBody>
      </p:sp>
      <p:sp>
        <p:nvSpPr>
          <p:cNvPr id="34" name="Title 1"/>
          <p:cNvSpPr txBox="1">
            <a:spLocks/>
          </p:cNvSpPr>
          <p:nvPr/>
        </p:nvSpPr>
        <p:spPr>
          <a:xfrm>
            <a:off x="5815130" y="5744614"/>
            <a:ext cx="2133430" cy="571407"/>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800" dirty="0" smtClean="0">
                <a:solidFill>
                  <a:srgbClr val="0000FF"/>
                </a:solidFill>
              </a:rPr>
              <a:t>Other virus-specific traits </a:t>
            </a:r>
            <a:endParaRPr lang="en-US" sz="1800" dirty="0">
              <a:solidFill>
                <a:srgbClr val="0000FF"/>
              </a:solidFill>
            </a:endParaRPr>
          </a:p>
        </p:txBody>
      </p:sp>
      <p:pic>
        <p:nvPicPr>
          <p:cNvPr id="35" name="Picture 34"/>
          <p:cNvPicPr>
            <a:picLocks noChangeAspect="1"/>
          </p:cNvPicPr>
          <p:nvPr/>
        </p:nvPicPr>
        <p:blipFill>
          <a:blip r:embed="rId13"/>
          <a:stretch>
            <a:fillRect/>
          </a:stretch>
        </p:blipFill>
        <p:spPr>
          <a:xfrm>
            <a:off x="4502559" y="5759669"/>
            <a:ext cx="1093997" cy="681822"/>
          </a:xfrm>
          <a:prstGeom prst="rect">
            <a:avLst/>
          </a:prstGeom>
        </p:spPr>
      </p:pic>
    </p:spTree>
    <p:extLst>
      <p:ext uri="{BB962C8B-B14F-4D97-AF65-F5344CB8AC3E}">
        <p14:creationId xmlns:p14="http://schemas.microsoft.com/office/powerpoint/2010/main" val="9510854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229600" cy="1143000"/>
          </a:xfrm>
        </p:spPr>
        <p:txBody>
          <a:bodyPr>
            <a:normAutofit/>
          </a:bodyPr>
          <a:lstStyle/>
          <a:p>
            <a:r>
              <a:rPr lang="en-US" sz="3600" dirty="0" smtClean="0"/>
              <a:t>Where would a new virus travel to?</a:t>
            </a:r>
            <a:endParaRPr lang="en-US" sz="3600" dirty="0"/>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a:xfrm>
            <a:off x="509155" y="1371600"/>
            <a:ext cx="8229600" cy="4191000"/>
          </a:xfrm>
          <a:prstGeom prst="rect">
            <a:avLst/>
          </a:prstGeom>
        </p:spPr>
      </p:pic>
      <p:sp>
        <p:nvSpPr>
          <p:cNvPr id="6" name="TextBox 5"/>
          <p:cNvSpPr txBox="1"/>
          <p:nvPr/>
        </p:nvSpPr>
        <p:spPr>
          <a:xfrm>
            <a:off x="304800" y="5562600"/>
            <a:ext cx="8763000" cy="369332"/>
          </a:xfrm>
          <a:prstGeom prst="rect">
            <a:avLst/>
          </a:prstGeom>
          <a:noFill/>
        </p:spPr>
        <p:txBody>
          <a:bodyPr wrap="square" rtlCol="0">
            <a:spAutoFit/>
          </a:bodyPr>
          <a:lstStyle/>
          <a:p>
            <a:r>
              <a:rPr lang="en-US" dirty="0"/>
              <a:t>(A) Influenza </a:t>
            </a:r>
            <a:r>
              <a:rPr lang="en-US" dirty="0" smtClean="0"/>
              <a:t>A/H7N9, China; </a:t>
            </a:r>
            <a:r>
              <a:rPr lang="en-US" dirty="0"/>
              <a:t>(B) </a:t>
            </a:r>
            <a:r>
              <a:rPr lang="en-US" dirty="0" smtClean="0"/>
              <a:t>MERS, S. Arabia; </a:t>
            </a:r>
            <a:r>
              <a:rPr lang="en-US" dirty="0"/>
              <a:t>(C) Ebola </a:t>
            </a:r>
            <a:r>
              <a:rPr lang="en-US" dirty="0" smtClean="0"/>
              <a:t>virus, S. Leone; (D</a:t>
            </a:r>
            <a:r>
              <a:rPr lang="en-US" dirty="0"/>
              <a:t>) </a:t>
            </a:r>
            <a:r>
              <a:rPr lang="en-US" dirty="0" smtClean="0"/>
              <a:t>Ebola, Liberia</a:t>
            </a:r>
            <a:endParaRPr lang="en-US" dirty="0"/>
          </a:p>
        </p:txBody>
      </p:sp>
    </p:spTree>
    <p:extLst>
      <p:ext uri="{BB962C8B-B14F-4D97-AF65-F5344CB8AC3E}">
        <p14:creationId xmlns:p14="http://schemas.microsoft.com/office/powerpoint/2010/main" val="15544033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endParaRPr lang="en-US" altLang="en-US" smtClean="0"/>
          </a:p>
        </p:txBody>
      </p:sp>
      <p:sp>
        <p:nvSpPr>
          <p:cNvPr id="86019" name="Rectangle 3"/>
          <p:cNvSpPr>
            <a:spLocks noGrp="1" noChangeArrowheads="1"/>
          </p:cNvSpPr>
          <p:nvPr>
            <p:ph idx="1"/>
          </p:nvPr>
        </p:nvSpPr>
        <p:spPr/>
        <p:txBody>
          <a:bodyPr/>
          <a:lstStyle/>
          <a:p>
            <a:pPr eaLnBrk="1" hangingPunct="1"/>
            <a:endParaRPr lang="en-US" altLang="en-US" smtClean="0"/>
          </a:p>
        </p:txBody>
      </p:sp>
      <p:pic>
        <p:nvPicPr>
          <p:cNvPr id="86020" name="Picture 4" descr="Rhinolophus macrot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67" y="0"/>
            <a:ext cx="919096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67" y="1"/>
            <a:ext cx="4419600" cy="261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2" name="Text Box 6"/>
          <p:cNvSpPr txBox="1">
            <a:spLocks noChangeArrowheads="1"/>
          </p:cNvSpPr>
          <p:nvPr/>
        </p:nvSpPr>
        <p:spPr bwMode="auto">
          <a:xfrm>
            <a:off x="6629400" y="6383635"/>
            <a:ext cx="24765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altLang="en-US" sz="1800" dirty="0">
                <a:solidFill>
                  <a:schemeClr val="bg1"/>
                </a:solidFill>
                <a:latin typeface="+mn-lt"/>
              </a:rPr>
              <a:t>Li </a:t>
            </a:r>
            <a:r>
              <a:rPr lang="en-US" altLang="en-US" sz="1800" i="1" dirty="0">
                <a:solidFill>
                  <a:schemeClr val="bg1"/>
                </a:solidFill>
                <a:latin typeface="+mn-lt"/>
              </a:rPr>
              <a:t>et al.</a:t>
            </a:r>
            <a:r>
              <a:rPr lang="en-US" altLang="en-US" sz="1800" dirty="0">
                <a:solidFill>
                  <a:schemeClr val="bg1"/>
                </a:solidFill>
                <a:latin typeface="+mn-lt"/>
              </a:rPr>
              <a:t> (2005) </a:t>
            </a:r>
            <a:r>
              <a:rPr lang="en-US" altLang="en-US" sz="1800" i="1" dirty="0" smtClean="0">
                <a:solidFill>
                  <a:schemeClr val="bg1"/>
                </a:solidFill>
                <a:latin typeface="+mn-lt"/>
              </a:rPr>
              <a:t>Science</a:t>
            </a:r>
            <a:endParaRPr lang="en-US" altLang="en-US" sz="1800" dirty="0">
              <a:solidFill>
                <a:schemeClr val="bg1"/>
              </a:solidFill>
              <a:latin typeface="+mn-lt"/>
            </a:endParaRPr>
          </a:p>
        </p:txBody>
      </p:sp>
    </p:spTree>
    <p:extLst>
      <p:ext uri="{BB962C8B-B14F-4D97-AF65-F5344CB8AC3E}">
        <p14:creationId xmlns:p14="http://schemas.microsoft.com/office/powerpoint/2010/main" val="14864875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131805" y="0"/>
            <a:ext cx="8351795" cy="1143000"/>
          </a:xfrm>
        </p:spPr>
        <p:txBody>
          <a:bodyPr/>
          <a:lstStyle/>
          <a:p>
            <a:pPr eaLnBrk="1" hangingPunct="1"/>
            <a:r>
              <a:rPr lang="en-US" altLang="en-US" sz="2000" dirty="0" smtClean="0"/>
              <a:t>Human and Civet SARS-CoV nestle phylogenetically within Bat SL-CoV cluster</a:t>
            </a:r>
          </a:p>
        </p:txBody>
      </p:sp>
      <p:pic>
        <p:nvPicPr>
          <p:cNvPr id="491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2263" y="914400"/>
            <a:ext cx="5878512" cy="560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Text Box 4"/>
          <p:cNvSpPr txBox="1">
            <a:spLocks noChangeArrowheads="1"/>
          </p:cNvSpPr>
          <p:nvPr/>
        </p:nvSpPr>
        <p:spPr bwMode="auto">
          <a:xfrm>
            <a:off x="7688263" y="1905000"/>
            <a:ext cx="1285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altLang="en-US" dirty="0">
                <a:latin typeface="+mn-lt"/>
              </a:rPr>
              <a:t>P1b</a:t>
            </a:r>
          </a:p>
        </p:txBody>
      </p:sp>
      <p:sp>
        <p:nvSpPr>
          <p:cNvPr id="49157" name="Text Box 5"/>
          <p:cNvSpPr txBox="1">
            <a:spLocks noChangeArrowheads="1"/>
          </p:cNvSpPr>
          <p:nvPr/>
        </p:nvSpPr>
        <p:spPr bwMode="auto">
          <a:xfrm>
            <a:off x="7721600" y="4800600"/>
            <a:ext cx="1422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altLang="en-US" dirty="0">
                <a:latin typeface="+mn-lt"/>
              </a:rPr>
              <a:t>S</a:t>
            </a:r>
          </a:p>
        </p:txBody>
      </p:sp>
      <p:sp>
        <p:nvSpPr>
          <p:cNvPr id="2" name="TextBox 1"/>
          <p:cNvSpPr txBox="1"/>
          <p:nvPr/>
        </p:nvSpPr>
        <p:spPr>
          <a:xfrm>
            <a:off x="6354119" y="6336784"/>
            <a:ext cx="2734962" cy="369332"/>
          </a:xfrm>
          <a:prstGeom prst="rect">
            <a:avLst/>
          </a:prstGeom>
          <a:noFill/>
        </p:spPr>
        <p:txBody>
          <a:bodyPr wrap="square" rtlCol="0">
            <a:spAutoFit/>
          </a:bodyPr>
          <a:lstStyle/>
          <a:p>
            <a:r>
              <a:rPr lang="en-US" dirty="0" smtClean="0"/>
              <a:t>Li </a:t>
            </a:r>
            <a:r>
              <a:rPr lang="en-US" i="1" dirty="0" smtClean="0"/>
              <a:t>et al.</a:t>
            </a:r>
            <a:r>
              <a:rPr lang="en-US" dirty="0" smtClean="0"/>
              <a:t> Science 2005</a:t>
            </a:r>
            <a:endParaRPr lang="en-US" dirty="0"/>
          </a:p>
        </p:txBody>
      </p:sp>
    </p:spTree>
    <p:extLst>
      <p:ext uri="{BB962C8B-B14F-4D97-AF65-F5344CB8AC3E}">
        <p14:creationId xmlns:p14="http://schemas.microsoft.com/office/powerpoint/2010/main" val="28092577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22" name="Text Box 6"/>
          <p:cNvSpPr txBox="1">
            <a:spLocks noChangeArrowheads="1"/>
          </p:cNvSpPr>
          <p:nvPr/>
        </p:nvSpPr>
        <p:spPr bwMode="auto">
          <a:xfrm>
            <a:off x="5943600" y="6383635"/>
            <a:ext cx="3162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altLang="en-US" sz="1800" dirty="0" err="1" smtClean="0">
                <a:solidFill>
                  <a:prstClr val="black"/>
                </a:solidFill>
                <a:latin typeface="Calibri"/>
              </a:rPr>
              <a:t>Ge</a:t>
            </a:r>
            <a:r>
              <a:rPr lang="en-US" altLang="en-US" sz="1800" dirty="0" smtClean="0">
                <a:solidFill>
                  <a:prstClr val="black"/>
                </a:solidFill>
                <a:latin typeface="Calibri"/>
              </a:rPr>
              <a:t> </a:t>
            </a:r>
            <a:r>
              <a:rPr lang="en-US" altLang="en-US" sz="1800" i="1" dirty="0" smtClean="0">
                <a:solidFill>
                  <a:prstClr val="black"/>
                </a:solidFill>
                <a:latin typeface="Calibri"/>
              </a:rPr>
              <a:t>et al. </a:t>
            </a:r>
            <a:r>
              <a:rPr lang="en-US" altLang="en-US" sz="1800" dirty="0" smtClean="0">
                <a:solidFill>
                  <a:prstClr val="black"/>
                </a:solidFill>
                <a:latin typeface="Calibri"/>
              </a:rPr>
              <a:t>(2013)</a:t>
            </a:r>
            <a:r>
              <a:rPr lang="en-US" altLang="en-US" sz="1800" i="1" dirty="0" smtClean="0">
                <a:solidFill>
                  <a:prstClr val="black"/>
                </a:solidFill>
                <a:latin typeface="Calibri"/>
              </a:rPr>
              <a:t> Nature</a:t>
            </a:r>
            <a:endParaRPr lang="en-US" altLang="en-US" sz="1800" dirty="0">
              <a:solidFill>
                <a:prstClr val="black"/>
              </a:solidFill>
              <a:latin typeface="Calibri"/>
            </a:endParaRPr>
          </a:p>
        </p:txBody>
      </p:sp>
      <p:grpSp>
        <p:nvGrpSpPr>
          <p:cNvPr id="7" name="Group 5"/>
          <p:cNvGrpSpPr>
            <a:grpSpLocks noChangeAspect="1"/>
          </p:cNvGrpSpPr>
          <p:nvPr/>
        </p:nvGrpSpPr>
        <p:grpSpPr bwMode="auto">
          <a:xfrm>
            <a:off x="-2544824" y="395302"/>
            <a:ext cx="6382871" cy="6275391"/>
            <a:chOff x="342" y="187"/>
            <a:chExt cx="3415" cy="3953"/>
          </a:xfrm>
        </p:grpSpPr>
        <p:sp>
          <p:nvSpPr>
            <p:cNvPr id="8" name="Rectangle 6"/>
            <p:cNvSpPr>
              <a:spLocks noChangeArrowheads="1"/>
            </p:cNvSpPr>
            <p:nvPr/>
          </p:nvSpPr>
          <p:spPr bwMode="auto">
            <a:xfrm>
              <a:off x="2363" y="187"/>
              <a:ext cx="936"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dirty="0" smtClean="0">
                  <a:solidFill>
                    <a:srgbClr val="C00000"/>
                  </a:solidFill>
                  <a:latin typeface="Arial" pitchFamily="34" charset="0"/>
                  <a:cs typeface="Arial" pitchFamily="34" charset="0"/>
                </a:rPr>
                <a:t> </a:t>
              </a:r>
              <a:r>
                <a:rPr lang="en-US" altLang="zh-CN" sz="1200" b="1" dirty="0">
                  <a:solidFill>
                    <a:srgbClr val="C00000"/>
                  </a:solidFill>
                  <a:latin typeface="Arial" pitchFamily="34" charset="0"/>
                  <a:cs typeface="Arial" pitchFamily="34" charset="0"/>
                </a:rPr>
                <a:t>Human SARS </a:t>
              </a:r>
              <a:r>
                <a:rPr lang="en-US" altLang="zh-CN" sz="1200" b="1" dirty="0" err="1">
                  <a:solidFill>
                    <a:srgbClr val="C00000"/>
                  </a:solidFill>
                  <a:latin typeface="Arial" pitchFamily="34" charset="0"/>
                  <a:cs typeface="Arial" pitchFamily="34" charset="0"/>
                </a:rPr>
                <a:t>CoV</a:t>
              </a:r>
              <a:r>
                <a:rPr lang="en-US" altLang="zh-CN" sz="1200" b="1" dirty="0">
                  <a:solidFill>
                    <a:srgbClr val="C00000"/>
                  </a:solidFill>
                  <a:latin typeface="Arial" pitchFamily="34" charset="0"/>
                  <a:cs typeface="Arial" pitchFamily="34" charset="0"/>
                </a:rPr>
                <a:t> </a:t>
              </a:r>
              <a:r>
                <a:rPr lang="zh-CN" altLang="zh-CN" sz="1200" b="1" dirty="0" smtClean="0">
                  <a:solidFill>
                    <a:srgbClr val="C00000"/>
                  </a:solidFill>
                  <a:latin typeface="Arial" pitchFamily="34" charset="0"/>
                  <a:cs typeface="Arial" pitchFamily="34" charset="0"/>
                </a:rPr>
                <a:t>Tor2</a:t>
              </a:r>
            </a:p>
          </p:txBody>
        </p:sp>
        <p:sp>
          <p:nvSpPr>
            <p:cNvPr id="9" name="Freeform 7"/>
            <p:cNvSpPr>
              <a:spLocks/>
            </p:cNvSpPr>
            <p:nvPr/>
          </p:nvSpPr>
          <p:spPr bwMode="auto">
            <a:xfrm>
              <a:off x="2360" y="224"/>
              <a:ext cx="0" cy="54"/>
            </a:xfrm>
            <a:custGeom>
              <a:avLst/>
              <a:gdLst>
                <a:gd name="T0" fmla="*/ 54 h 54"/>
                <a:gd name="T1" fmla="*/ 0 h 54"/>
                <a:gd name="T2" fmla="*/ 0 h 54"/>
              </a:gdLst>
              <a:ahLst/>
              <a:cxnLst>
                <a:cxn ang="0">
                  <a:pos x="0" y="T0"/>
                </a:cxn>
                <a:cxn ang="0">
                  <a:pos x="0" y="T1"/>
                </a:cxn>
                <a:cxn ang="0">
                  <a:pos x="0" y="T2"/>
                </a:cxn>
              </a:cxnLst>
              <a:rect l="0" t="0" r="r" b="b"/>
              <a:pathLst>
                <a:path h="54">
                  <a:moveTo>
                    <a:pt x="0" y="54"/>
                  </a:moveTo>
                  <a:lnTo>
                    <a:pt x="0" y="0"/>
                  </a:lnTo>
                  <a:lnTo>
                    <a:pt x="0"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10" name="Rectangle 8"/>
            <p:cNvSpPr>
              <a:spLocks noChangeArrowheads="1"/>
            </p:cNvSpPr>
            <p:nvPr/>
          </p:nvSpPr>
          <p:spPr bwMode="auto">
            <a:xfrm>
              <a:off x="2363" y="300"/>
              <a:ext cx="96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altLang="zh-CN" sz="1200" b="1" dirty="0" smtClean="0">
                  <a:solidFill>
                    <a:srgbClr val="C00000"/>
                  </a:solidFill>
                  <a:latin typeface="Arial" pitchFamily="34" charset="0"/>
                  <a:cs typeface="Arial" pitchFamily="34" charset="0"/>
                </a:rPr>
                <a:t> Human </a:t>
              </a:r>
              <a:r>
                <a:rPr lang="en-US" altLang="zh-CN" sz="1200" b="1" dirty="0">
                  <a:solidFill>
                    <a:srgbClr val="C00000"/>
                  </a:solidFill>
                  <a:latin typeface="Arial" pitchFamily="34" charset="0"/>
                  <a:cs typeface="Arial" pitchFamily="34" charset="0"/>
                </a:rPr>
                <a:t>SARS </a:t>
              </a:r>
              <a:r>
                <a:rPr lang="en-US" altLang="zh-CN" sz="1200" b="1" dirty="0" err="1">
                  <a:solidFill>
                    <a:srgbClr val="C00000"/>
                  </a:solidFill>
                  <a:latin typeface="Arial" pitchFamily="34" charset="0"/>
                  <a:cs typeface="Arial" pitchFamily="34" charset="0"/>
                </a:rPr>
                <a:t>CoV</a:t>
              </a:r>
              <a:r>
                <a:rPr lang="zh-CN" altLang="zh-CN" sz="1200" b="1" dirty="0" smtClean="0">
                  <a:solidFill>
                    <a:srgbClr val="C00000"/>
                  </a:solidFill>
                  <a:latin typeface="Arial" pitchFamily="34" charset="0"/>
                  <a:cs typeface="Arial" pitchFamily="34" charset="0"/>
                </a:rPr>
                <a:t> BJ01</a:t>
              </a:r>
            </a:p>
          </p:txBody>
        </p:sp>
        <p:sp>
          <p:nvSpPr>
            <p:cNvPr id="11" name="Freeform 9"/>
            <p:cNvSpPr>
              <a:spLocks/>
            </p:cNvSpPr>
            <p:nvPr/>
          </p:nvSpPr>
          <p:spPr bwMode="auto">
            <a:xfrm>
              <a:off x="2360" y="283"/>
              <a:ext cx="0" cy="54"/>
            </a:xfrm>
            <a:custGeom>
              <a:avLst/>
              <a:gdLst>
                <a:gd name="T0" fmla="*/ 0 h 54"/>
                <a:gd name="T1" fmla="*/ 54 h 54"/>
                <a:gd name="T2" fmla="*/ 54 h 54"/>
              </a:gdLst>
              <a:ahLst/>
              <a:cxnLst>
                <a:cxn ang="0">
                  <a:pos x="0" y="T0"/>
                </a:cxn>
                <a:cxn ang="0">
                  <a:pos x="0" y="T1"/>
                </a:cxn>
                <a:cxn ang="0">
                  <a:pos x="0" y="T2"/>
                </a:cxn>
              </a:cxnLst>
              <a:rect l="0" t="0" r="r" b="b"/>
              <a:pathLst>
                <a:path h="54">
                  <a:moveTo>
                    <a:pt x="0" y="0"/>
                  </a:moveTo>
                  <a:lnTo>
                    <a:pt x="0" y="54"/>
                  </a:lnTo>
                  <a:lnTo>
                    <a:pt x="0" y="54"/>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12" name="Rectangle 10"/>
            <p:cNvSpPr>
              <a:spLocks noChangeArrowheads="1"/>
            </p:cNvSpPr>
            <p:nvPr/>
          </p:nvSpPr>
          <p:spPr bwMode="auto">
            <a:xfrm>
              <a:off x="2363" y="413"/>
              <a:ext cx="97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dirty="0" smtClean="0">
                  <a:solidFill>
                    <a:srgbClr val="C00000"/>
                  </a:solidFill>
                  <a:latin typeface="Arial" pitchFamily="34" charset="0"/>
                  <a:cs typeface="Arial" pitchFamily="34" charset="0"/>
                </a:rPr>
                <a:t> </a:t>
              </a:r>
              <a:r>
                <a:rPr lang="en-US" altLang="zh-CN" sz="1200" b="1" dirty="0">
                  <a:solidFill>
                    <a:srgbClr val="C00000"/>
                  </a:solidFill>
                  <a:latin typeface="Arial" pitchFamily="34" charset="0"/>
                  <a:cs typeface="Arial" pitchFamily="34" charset="0"/>
                </a:rPr>
                <a:t>Human SARS </a:t>
              </a:r>
              <a:r>
                <a:rPr lang="en-US" altLang="zh-CN" sz="1200" b="1" dirty="0" err="1">
                  <a:solidFill>
                    <a:srgbClr val="C00000"/>
                  </a:solidFill>
                  <a:latin typeface="Arial" pitchFamily="34" charset="0"/>
                  <a:cs typeface="Arial" pitchFamily="34" charset="0"/>
                </a:rPr>
                <a:t>CoV</a:t>
              </a:r>
              <a:r>
                <a:rPr lang="en-US" altLang="zh-CN" sz="1200" b="1" dirty="0">
                  <a:solidFill>
                    <a:srgbClr val="C00000"/>
                  </a:solidFill>
                  <a:latin typeface="Arial" pitchFamily="34" charset="0"/>
                  <a:cs typeface="Arial" pitchFamily="34" charset="0"/>
                </a:rPr>
                <a:t> </a:t>
              </a:r>
              <a:r>
                <a:rPr lang="zh-CN" altLang="zh-CN" sz="1200" b="1" dirty="0" smtClean="0">
                  <a:solidFill>
                    <a:srgbClr val="C00000"/>
                  </a:solidFill>
                  <a:latin typeface="Arial" pitchFamily="34" charset="0"/>
                  <a:cs typeface="Arial" pitchFamily="34" charset="0"/>
                </a:rPr>
                <a:t>GZ02</a:t>
              </a:r>
            </a:p>
          </p:txBody>
        </p:sp>
        <p:sp>
          <p:nvSpPr>
            <p:cNvPr id="13" name="Freeform 11"/>
            <p:cNvSpPr>
              <a:spLocks/>
            </p:cNvSpPr>
            <p:nvPr/>
          </p:nvSpPr>
          <p:spPr bwMode="auto">
            <a:xfrm>
              <a:off x="2360" y="340"/>
              <a:ext cx="0" cy="110"/>
            </a:xfrm>
            <a:custGeom>
              <a:avLst/>
              <a:gdLst>
                <a:gd name="T0" fmla="*/ 0 h 110"/>
                <a:gd name="T1" fmla="*/ 110 h 110"/>
                <a:gd name="T2" fmla="*/ 110 h 110"/>
              </a:gdLst>
              <a:ahLst/>
              <a:cxnLst>
                <a:cxn ang="0">
                  <a:pos x="0" y="T0"/>
                </a:cxn>
                <a:cxn ang="0">
                  <a:pos x="0" y="T1"/>
                </a:cxn>
                <a:cxn ang="0">
                  <a:pos x="0" y="T2"/>
                </a:cxn>
              </a:cxnLst>
              <a:rect l="0" t="0" r="r" b="b"/>
              <a:pathLst>
                <a:path h="110">
                  <a:moveTo>
                    <a:pt x="0" y="0"/>
                  </a:moveTo>
                  <a:lnTo>
                    <a:pt x="0" y="110"/>
                  </a:lnTo>
                  <a:lnTo>
                    <a:pt x="0" y="11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14" name="Line 12"/>
            <p:cNvSpPr>
              <a:spLocks noChangeShapeType="1"/>
            </p:cNvSpPr>
            <p:nvPr/>
          </p:nvSpPr>
          <p:spPr bwMode="auto">
            <a:xfrm>
              <a:off x="2360" y="224"/>
              <a:ext cx="0" cy="111"/>
            </a:xfrm>
            <a:prstGeom prst="line">
              <a:avLst/>
            </a:prstGeom>
            <a:noFill/>
            <a:ln w="5"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15" name="Freeform 13"/>
            <p:cNvSpPr>
              <a:spLocks/>
            </p:cNvSpPr>
            <p:nvPr/>
          </p:nvSpPr>
          <p:spPr bwMode="auto">
            <a:xfrm>
              <a:off x="2332" y="337"/>
              <a:ext cx="28" cy="111"/>
            </a:xfrm>
            <a:custGeom>
              <a:avLst/>
              <a:gdLst>
                <a:gd name="T0" fmla="*/ 0 w 28"/>
                <a:gd name="T1" fmla="*/ 111 h 111"/>
                <a:gd name="T2" fmla="*/ 0 w 28"/>
                <a:gd name="T3" fmla="*/ 0 h 111"/>
                <a:gd name="T4" fmla="*/ 28 w 28"/>
                <a:gd name="T5" fmla="*/ 0 h 111"/>
              </a:gdLst>
              <a:ahLst/>
              <a:cxnLst>
                <a:cxn ang="0">
                  <a:pos x="T0" y="T1"/>
                </a:cxn>
                <a:cxn ang="0">
                  <a:pos x="T2" y="T3"/>
                </a:cxn>
                <a:cxn ang="0">
                  <a:pos x="T4" y="T5"/>
                </a:cxn>
              </a:cxnLst>
              <a:rect l="0" t="0" r="r" b="b"/>
              <a:pathLst>
                <a:path w="28" h="111">
                  <a:moveTo>
                    <a:pt x="0" y="111"/>
                  </a:moveTo>
                  <a:lnTo>
                    <a:pt x="0" y="0"/>
                  </a:lnTo>
                  <a:lnTo>
                    <a:pt x="28"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16" name="Rectangle 14"/>
            <p:cNvSpPr>
              <a:spLocks noChangeArrowheads="1"/>
            </p:cNvSpPr>
            <p:nvPr/>
          </p:nvSpPr>
          <p:spPr bwMode="auto">
            <a:xfrm>
              <a:off x="2349" y="526"/>
              <a:ext cx="837"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dirty="0" smtClean="0">
                  <a:solidFill>
                    <a:srgbClr val="C00000"/>
                  </a:solidFill>
                  <a:latin typeface="Arial" pitchFamily="34" charset="0"/>
                  <a:cs typeface="Arial" pitchFamily="34" charset="0"/>
                </a:rPr>
                <a:t> </a:t>
              </a:r>
              <a:r>
                <a:rPr lang="en-US" altLang="zh-CN" sz="1200" b="1" dirty="0" smtClean="0">
                  <a:solidFill>
                    <a:srgbClr val="C00000"/>
                  </a:solidFill>
                  <a:latin typeface="Arial" pitchFamily="34" charset="0"/>
                  <a:cs typeface="Arial" pitchFamily="34" charset="0"/>
                </a:rPr>
                <a:t>Civet </a:t>
              </a:r>
              <a:r>
                <a:rPr lang="en-US" altLang="zh-CN" sz="1200" b="1" dirty="0">
                  <a:solidFill>
                    <a:srgbClr val="C00000"/>
                  </a:solidFill>
                  <a:latin typeface="Arial" pitchFamily="34" charset="0"/>
                  <a:cs typeface="Arial" pitchFamily="34" charset="0"/>
                </a:rPr>
                <a:t>SARS </a:t>
              </a:r>
              <a:r>
                <a:rPr lang="en-US" altLang="zh-CN" sz="1200" b="1" dirty="0" err="1">
                  <a:solidFill>
                    <a:srgbClr val="C00000"/>
                  </a:solidFill>
                  <a:latin typeface="Arial" pitchFamily="34" charset="0"/>
                  <a:cs typeface="Arial" pitchFamily="34" charset="0"/>
                </a:rPr>
                <a:t>CoV</a:t>
              </a:r>
              <a:r>
                <a:rPr lang="en-US" altLang="zh-CN" sz="1200" b="1" dirty="0">
                  <a:solidFill>
                    <a:srgbClr val="C00000"/>
                  </a:solidFill>
                  <a:latin typeface="Arial" pitchFamily="34" charset="0"/>
                  <a:cs typeface="Arial" pitchFamily="34" charset="0"/>
                </a:rPr>
                <a:t> </a:t>
              </a:r>
              <a:r>
                <a:rPr lang="zh-CN" altLang="zh-CN" sz="1200" b="1" dirty="0" smtClean="0">
                  <a:solidFill>
                    <a:srgbClr val="C00000"/>
                  </a:solidFill>
                  <a:latin typeface="Arial" pitchFamily="34" charset="0"/>
                  <a:cs typeface="Arial" pitchFamily="34" charset="0"/>
                </a:rPr>
                <a:t>SZ3</a:t>
              </a:r>
            </a:p>
          </p:txBody>
        </p:sp>
        <p:sp>
          <p:nvSpPr>
            <p:cNvPr id="17" name="Freeform 15"/>
            <p:cNvSpPr>
              <a:spLocks/>
            </p:cNvSpPr>
            <p:nvPr/>
          </p:nvSpPr>
          <p:spPr bwMode="auto">
            <a:xfrm>
              <a:off x="2332" y="453"/>
              <a:ext cx="14" cy="111"/>
            </a:xfrm>
            <a:custGeom>
              <a:avLst/>
              <a:gdLst>
                <a:gd name="T0" fmla="*/ 0 w 14"/>
                <a:gd name="T1" fmla="*/ 0 h 111"/>
                <a:gd name="T2" fmla="*/ 0 w 14"/>
                <a:gd name="T3" fmla="*/ 111 h 111"/>
                <a:gd name="T4" fmla="*/ 14 w 14"/>
                <a:gd name="T5" fmla="*/ 111 h 111"/>
              </a:gdLst>
              <a:ahLst/>
              <a:cxnLst>
                <a:cxn ang="0">
                  <a:pos x="T0" y="T1"/>
                </a:cxn>
                <a:cxn ang="0">
                  <a:pos x="T2" y="T3"/>
                </a:cxn>
                <a:cxn ang="0">
                  <a:pos x="T4" y="T5"/>
                </a:cxn>
              </a:cxnLst>
              <a:rect l="0" t="0" r="r" b="b"/>
              <a:pathLst>
                <a:path w="14" h="111">
                  <a:moveTo>
                    <a:pt x="0" y="0"/>
                  </a:moveTo>
                  <a:lnTo>
                    <a:pt x="0" y="111"/>
                  </a:lnTo>
                  <a:lnTo>
                    <a:pt x="14" y="111"/>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18" name="Freeform 16"/>
            <p:cNvSpPr>
              <a:spLocks/>
            </p:cNvSpPr>
            <p:nvPr/>
          </p:nvSpPr>
          <p:spPr bwMode="auto">
            <a:xfrm>
              <a:off x="2293" y="450"/>
              <a:ext cx="39" cy="253"/>
            </a:xfrm>
            <a:custGeom>
              <a:avLst/>
              <a:gdLst>
                <a:gd name="T0" fmla="*/ 0 w 39"/>
                <a:gd name="T1" fmla="*/ 253 h 253"/>
                <a:gd name="T2" fmla="*/ 0 w 39"/>
                <a:gd name="T3" fmla="*/ 0 h 253"/>
                <a:gd name="T4" fmla="*/ 39 w 39"/>
                <a:gd name="T5" fmla="*/ 0 h 253"/>
              </a:gdLst>
              <a:ahLst/>
              <a:cxnLst>
                <a:cxn ang="0">
                  <a:pos x="T0" y="T1"/>
                </a:cxn>
                <a:cxn ang="0">
                  <a:pos x="T2" y="T3"/>
                </a:cxn>
                <a:cxn ang="0">
                  <a:pos x="T4" y="T5"/>
                </a:cxn>
              </a:cxnLst>
              <a:rect l="0" t="0" r="r" b="b"/>
              <a:pathLst>
                <a:path w="39" h="253">
                  <a:moveTo>
                    <a:pt x="0" y="253"/>
                  </a:moveTo>
                  <a:lnTo>
                    <a:pt x="0" y="0"/>
                  </a:lnTo>
                  <a:lnTo>
                    <a:pt x="39"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19" name="Rectangle 17"/>
            <p:cNvSpPr>
              <a:spLocks noChangeArrowheads="1"/>
            </p:cNvSpPr>
            <p:nvPr/>
          </p:nvSpPr>
          <p:spPr bwMode="auto">
            <a:xfrm>
              <a:off x="2327" y="640"/>
              <a:ext cx="927"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smtClean="0">
                  <a:solidFill>
                    <a:srgbClr val="0070C0"/>
                  </a:solidFill>
                  <a:latin typeface="Arial" pitchFamily="34" charset="0"/>
                  <a:cs typeface="Arial" pitchFamily="34" charset="0"/>
                </a:rPr>
                <a:t>Bat 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a:solidFill>
                    <a:srgbClr val="0070C0"/>
                  </a:solidFill>
                  <a:latin typeface="Arial" pitchFamily="34" charset="0"/>
                  <a:cs typeface="Arial" pitchFamily="34" charset="0"/>
                </a:rPr>
                <a:t>Rs</a:t>
              </a:r>
              <a:r>
                <a:rPr lang="en-US" altLang="zh-CN" sz="1200" b="1" i="1" dirty="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4087</a:t>
              </a:r>
              <a:r>
                <a:rPr lang="en-US" altLang="zh-CN" sz="1200" b="1" i="1" dirty="0" smtClean="0">
                  <a:solidFill>
                    <a:srgbClr val="0070C0"/>
                  </a:solidFill>
                  <a:latin typeface="Arial" pitchFamily="34" charset="0"/>
                  <a:cs typeface="Arial" pitchFamily="34" charset="0"/>
                </a:rPr>
                <a:t>-1</a:t>
              </a:r>
              <a:endParaRPr lang="zh-CN" altLang="zh-CN" sz="1200" b="1" i="1" dirty="0" smtClean="0">
                <a:solidFill>
                  <a:srgbClr val="0070C0"/>
                </a:solidFill>
                <a:latin typeface="Arial" pitchFamily="34" charset="0"/>
                <a:cs typeface="Arial" pitchFamily="34" charset="0"/>
              </a:endParaRPr>
            </a:p>
          </p:txBody>
        </p:sp>
        <p:sp>
          <p:nvSpPr>
            <p:cNvPr id="20" name="Freeform 18"/>
            <p:cNvSpPr>
              <a:spLocks/>
            </p:cNvSpPr>
            <p:nvPr/>
          </p:nvSpPr>
          <p:spPr bwMode="auto">
            <a:xfrm>
              <a:off x="2325" y="677"/>
              <a:ext cx="0" cy="54"/>
            </a:xfrm>
            <a:custGeom>
              <a:avLst/>
              <a:gdLst>
                <a:gd name="T0" fmla="*/ 54 h 54"/>
                <a:gd name="T1" fmla="*/ 0 h 54"/>
                <a:gd name="T2" fmla="*/ 0 h 54"/>
              </a:gdLst>
              <a:ahLst/>
              <a:cxnLst>
                <a:cxn ang="0">
                  <a:pos x="0" y="T0"/>
                </a:cxn>
                <a:cxn ang="0">
                  <a:pos x="0" y="T1"/>
                </a:cxn>
                <a:cxn ang="0">
                  <a:pos x="0" y="T2"/>
                </a:cxn>
              </a:cxnLst>
              <a:rect l="0" t="0" r="r" b="b"/>
              <a:pathLst>
                <a:path h="54">
                  <a:moveTo>
                    <a:pt x="0" y="54"/>
                  </a:moveTo>
                  <a:lnTo>
                    <a:pt x="0" y="0"/>
                  </a:lnTo>
                  <a:lnTo>
                    <a:pt x="0"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21" name="Rectangle 19"/>
            <p:cNvSpPr>
              <a:spLocks noChangeArrowheads="1"/>
            </p:cNvSpPr>
            <p:nvPr/>
          </p:nvSpPr>
          <p:spPr bwMode="auto">
            <a:xfrm>
              <a:off x="2327" y="753"/>
              <a:ext cx="825"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smtClean="0">
                  <a:solidFill>
                    <a:srgbClr val="0070C0"/>
                  </a:solidFill>
                  <a:latin typeface="Arial" pitchFamily="34" charset="0"/>
                  <a:cs typeface="Arial" pitchFamily="34" charset="0"/>
                </a:rPr>
                <a:t>Bat 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a:solidFill>
                    <a:srgbClr val="0070C0"/>
                  </a:solidFill>
                  <a:latin typeface="Arial" pitchFamily="34" charset="0"/>
                  <a:cs typeface="Arial" pitchFamily="34" charset="0"/>
                </a:rPr>
                <a:t>Rs</a:t>
              </a:r>
              <a:r>
                <a:rPr lang="en-US" altLang="zh-CN" sz="1200" b="1" i="1" dirty="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4110</a:t>
              </a:r>
            </a:p>
          </p:txBody>
        </p:sp>
        <p:sp>
          <p:nvSpPr>
            <p:cNvPr id="22" name="Freeform 20"/>
            <p:cNvSpPr>
              <a:spLocks/>
            </p:cNvSpPr>
            <p:nvPr/>
          </p:nvSpPr>
          <p:spPr bwMode="auto">
            <a:xfrm>
              <a:off x="2325" y="736"/>
              <a:ext cx="0" cy="54"/>
            </a:xfrm>
            <a:custGeom>
              <a:avLst/>
              <a:gdLst>
                <a:gd name="T0" fmla="*/ 0 h 54"/>
                <a:gd name="T1" fmla="*/ 54 h 54"/>
                <a:gd name="T2" fmla="*/ 54 h 54"/>
              </a:gdLst>
              <a:ahLst/>
              <a:cxnLst>
                <a:cxn ang="0">
                  <a:pos x="0" y="T0"/>
                </a:cxn>
                <a:cxn ang="0">
                  <a:pos x="0" y="T1"/>
                </a:cxn>
                <a:cxn ang="0">
                  <a:pos x="0" y="T2"/>
                </a:cxn>
              </a:cxnLst>
              <a:rect l="0" t="0" r="r" b="b"/>
              <a:pathLst>
                <a:path h="54">
                  <a:moveTo>
                    <a:pt x="0" y="0"/>
                  </a:moveTo>
                  <a:lnTo>
                    <a:pt x="0" y="54"/>
                  </a:lnTo>
                  <a:lnTo>
                    <a:pt x="0" y="54"/>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23" name="Rectangle 21"/>
            <p:cNvSpPr>
              <a:spLocks noChangeArrowheads="1"/>
            </p:cNvSpPr>
            <p:nvPr/>
          </p:nvSpPr>
          <p:spPr bwMode="auto">
            <a:xfrm>
              <a:off x="2327" y="866"/>
              <a:ext cx="83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smtClean="0">
                  <a:solidFill>
                    <a:srgbClr val="0070C0"/>
                  </a:solidFill>
                  <a:latin typeface="Arial" pitchFamily="34" charset="0"/>
                  <a:cs typeface="Arial" pitchFamily="34" charset="0"/>
                </a:rPr>
                <a:t>Bat 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a:solidFill>
                    <a:srgbClr val="0070C0"/>
                  </a:solidFill>
                  <a:latin typeface="Arial" pitchFamily="34" charset="0"/>
                  <a:cs typeface="Arial" pitchFamily="34" charset="0"/>
                </a:rPr>
                <a:t>Rs</a:t>
              </a:r>
              <a:r>
                <a:rPr lang="en-US" altLang="zh-CN" sz="1200" b="1" i="1" dirty="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4090</a:t>
              </a:r>
            </a:p>
          </p:txBody>
        </p:sp>
        <p:sp>
          <p:nvSpPr>
            <p:cNvPr id="24" name="Freeform 22"/>
            <p:cNvSpPr>
              <a:spLocks/>
            </p:cNvSpPr>
            <p:nvPr/>
          </p:nvSpPr>
          <p:spPr bwMode="auto">
            <a:xfrm>
              <a:off x="2325" y="903"/>
              <a:ext cx="0" cy="168"/>
            </a:xfrm>
            <a:custGeom>
              <a:avLst/>
              <a:gdLst>
                <a:gd name="T0" fmla="*/ 168 h 168"/>
                <a:gd name="T1" fmla="*/ 0 h 168"/>
                <a:gd name="T2" fmla="*/ 0 h 168"/>
              </a:gdLst>
              <a:ahLst/>
              <a:cxnLst>
                <a:cxn ang="0">
                  <a:pos x="0" y="T0"/>
                </a:cxn>
                <a:cxn ang="0">
                  <a:pos x="0" y="T1"/>
                </a:cxn>
                <a:cxn ang="0">
                  <a:pos x="0" y="T2"/>
                </a:cxn>
              </a:cxnLst>
              <a:rect l="0" t="0" r="r" b="b"/>
              <a:pathLst>
                <a:path h="168">
                  <a:moveTo>
                    <a:pt x="0" y="168"/>
                  </a:moveTo>
                  <a:lnTo>
                    <a:pt x="0" y="0"/>
                  </a:lnTo>
                  <a:lnTo>
                    <a:pt x="0"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25" name="Rectangle 23"/>
            <p:cNvSpPr>
              <a:spLocks noChangeArrowheads="1"/>
            </p:cNvSpPr>
            <p:nvPr/>
          </p:nvSpPr>
          <p:spPr bwMode="auto">
            <a:xfrm>
              <a:off x="2327" y="979"/>
              <a:ext cx="83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smtClean="0">
                  <a:solidFill>
                    <a:srgbClr val="0070C0"/>
                  </a:solidFill>
                  <a:latin typeface="Arial" pitchFamily="34" charset="0"/>
                  <a:cs typeface="Arial" pitchFamily="34" charset="0"/>
                </a:rPr>
                <a:t>Bat 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a:solidFill>
                    <a:srgbClr val="0070C0"/>
                  </a:solidFill>
                  <a:latin typeface="Arial" pitchFamily="34" charset="0"/>
                  <a:cs typeface="Arial" pitchFamily="34" charset="0"/>
                </a:rPr>
                <a:t>Rs</a:t>
              </a:r>
              <a:r>
                <a:rPr lang="en-US" altLang="zh-CN" sz="1200" b="1" i="1" dirty="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4079</a:t>
              </a:r>
            </a:p>
          </p:txBody>
        </p:sp>
        <p:sp>
          <p:nvSpPr>
            <p:cNvPr id="26" name="Freeform 24"/>
            <p:cNvSpPr>
              <a:spLocks/>
            </p:cNvSpPr>
            <p:nvPr/>
          </p:nvSpPr>
          <p:spPr bwMode="auto">
            <a:xfrm>
              <a:off x="2325" y="1017"/>
              <a:ext cx="0" cy="111"/>
            </a:xfrm>
            <a:custGeom>
              <a:avLst/>
              <a:gdLst>
                <a:gd name="T0" fmla="*/ 111 h 111"/>
                <a:gd name="T1" fmla="*/ 0 h 111"/>
                <a:gd name="T2" fmla="*/ 0 h 111"/>
              </a:gdLst>
              <a:ahLst/>
              <a:cxnLst>
                <a:cxn ang="0">
                  <a:pos x="0" y="T0"/>
                </a:cxn>
                <a:cxn ang="0">
                  <a:pos x="0" y="T1"/>
                </a:cxn>
                <a:cxn ang="0">
                  <a:pos x="0" y="T2"/>
                </a:cxn>
              </a:cxnLst>
              <a:rect l="0" t="0" r="r" b="b"/>
              <a:pathLst>
                <a:path h="111">
                  <a:moveTo>
                    <a:pt x="0" y="111"/>
                  </a:moveTo>
                  <a:lnTo>
                    <a:pt x="0" y="0"/>
                  </a:lnTo>
                  <a:lnTo>
                    <a:pt x="0"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27" name="Rectangle 25"/>
            <p:cNvSpPr>
              <a:spLocks noChangeArrowheads="1"/>
            </p:cNvSpPr>
            <p:nvPr/>
          </p:nvSpPr>
          <p:spPr bwMode="auto">
            <a:xfrm>
              <a:off x="2327" y="1093"/>
              <a:ext cx="83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a:solidFill>
                    <a:srgbClr val="0070C0"/>
                  </a:solidFill>
                  <a:latin typeface="Arial" pitchFamily="34" charset="0"/>
                  <a:cs typeface="Arial" pitchFamily="34" charset="0"/>
                </a:rPr>
                <a:t>Bat </a:t>
              </a:r>
              <a:r>
                <a:rPr lang="en-US" altLang="zh-CN" sz="1200" b="1" i="1" dirty="0" smtClean="0">
                  <a:solidFill>
                    <a:srgbClr val="0070C0"/>
                  </a:solidFill>
                  <a:latin typeface="Arial" pitchFamily="34" charset="0"/>
                  <a:cs typeface="Arial" pitchFamily="34" charset="0"/>
                </a:rPr>
                <a:t>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smtClean="0">
                  <a:solidFill>
                    <a:srgbClr val="0070C0"/>
                  </a:solidFill>
                  <a:latin typeface="Arial" pitchFamily="34" charset="0"/>
                  <a:cs typeface="Arial" pitchFamily="34" charset="0"/>
                </a:rPr>
                <a:t>Rs</a:t>
              </a:r>
              <a:r>
                <a:rPr lang="en-US" altLang="zh-CN" sz="1200" b="1" i="1" dirty="0" smtClean="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3367</a:t>
              </a:r>
            </a:p>
          </p:txBody>
        </p:sp>
        <p:sp>
          <p:nvSpPr>
            <p:cNvPr id="28" name="Freeform 26"/>
            <p:cNvSpPr>
              <a:spLocks/>
            </p:cNvSpPr>
            <p:nvPr/>
          </p:nvSpPr>
          <p:spPr bwMode="auto">
            <a:xfrm>
              <a:off x="2325" y="1130"/>
              <a:ext cx="0" cy="54"/>
            </a:xfrm>
            <a:custGeom>
              <a:avLst/>
              <a:gdLst>
                <a:gd name="T0" fmla="*/ 54 h 54"/>
                <a:gd name="T1" fmla="*/ 0 h 54"/>
                <a:gd name="T2" fmla="*/ 0 h 54"/>
              </a:gdLst>
              <a:ahLst/>
              <a:cxnLst>
                <a:cxn ang="0">
                  <a:pos x="0" y="T0"/>
                </a:cxn>
                <a:cxn ang="0">
                  <a:pos x="0" y="T1"/>
                </a:cxn>
                <a:cxn ang="0">
                  <a:pos x="0" y="T2"/>
                </a:cxn>
              </a:cxnLst>
              <a:rect l="0" t="0" r="r" b="b"/>
              <a:pathLst>
                <a:path h="54">
                  <a:moveTo>
                    <a:pt x="0" y="54"/>
                  </a:moveTo>
                  <a:lnTo>
                    <a:pt x="0" y="0"/>
                  </a:lnTo>
                  <a:lnTo>
                    <a:pt x="0"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29" name="Rectangle 27"/>
            <p:cNvSpPr>
              <a:spLocks noChangeArrowheads="1"/>
            </p:cNvSpPr>
            <p:nvPr/>
          </p:nvSpPr>
          <p:spPr bwMode="auto">
            <a:xfrm>
              <a:off x="2327" y="1206"/>
              <a:ext cx="83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a:solidFill>
                    <a:srgbClr val="0070C0"/>
                  </a:solidFill>
                  <a:latin typeface="Arial" pitchFamily="34" charset="0"/>
                  <a:cs typeface="Arial" pitchFamily="34" charset="0"/>
                </a:rPr>
                <a:t>Bat </a:t>
              </a:r>
              <a:r>
                <a:rPr lang="en-US" altLang="zh-CN" sz="1200" b="1" i="1" dirty="0" smtClean="0">
                  <a:solidFill>
                    <a:srgbClr val="0070C0"/>
                  </a:solidFill>
                  <a:latin typeface="Arial" pitchFamily="34" charset="0"/>
                  <a:cs typeface="Arial" pitchFamily="34" charset="0"/>
                </a:rPr>
                <a:t>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smtClean="0">
                  <a:solidFill>
                    <a:srgbClr val="0070C0"/>
                  </a:solidFill>
                  <a:latin typeface="Arial" pitchFamily="34" charset="0"/>
                  <a:cs typeface="Arial" pitchFamily="34" charset="0"/>
                </a:rPr>
                <a:t>Rs</a:t>
              </a:r>
              <a:r>
                <a:rPr lang="en-US" altLang="zh-CN" sz="1200" b="1" i="1" dirty="0" smtClean="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4</a:t>
              </a:r>
              <a:r>
                <a:rPr lang="en-US" altLang="zh-CN" sz="1200" b="1" i="1" dirty="0" smtClean="0">
                  <a:solidFill>
                    <a:srgbClr val="0070C0"/>
                  </a:solidFill>
                  <a:latin typeface="Arial" pitchFamily="34" charset="0"/>
                  <a:cs typeface="Arial" pitchFamily="34" charset="0"/>
                </a:rPr>
                <a:t>10</a:t>
              </a:r>
              <a:r>
                <a:rPr lang="zh-CN" altLang="zh-CN" sz="1200" b="1" i="1" dirty="0" smtClean="0">
                  <a:solidFill>
                    <a:srgbClr val="0070C0"/>
                  </a:solidFill>
                  <a:latin typeface="Arial" pitchFamily="34" charset="0"/>
                  <a:cs typeface="Arial" pitchFamily="34" charset="0"/>
                </a:rPr>
                <a:t>5</a:t>
              </a:r>
            </a:p>
          </p:txBody>
        </p:sp>
        <p:sp>
          <p:nvSpPr>
            <p:cNvPr id="30" name="Freeform 28"/>
            <p:cNvSpPr>
              <a:spLocks/>
            </p:cNvSpPr>
            <p:nvPr/>
          </p:nvSpPr>
          <p:spPr bwMode="auto">
            <a:xfrm>
              <a:off x="2325" y="1189"/>
              <a:ext cx="0" cy="54"/>
            </a:xfrm>
            <a:custGeom>
              <a:avLst/>
              <a:gdLst>
                <a:gd name="T0" fmla="*/ 0 h 54"/>
                <a:gd name="T1" fmla="*/ 54 h 54"/>
                <a:gd name="T2" fmla="*/ 54 h 54"/>
              </a:gdLst>
              <a:ahLst/>
              <a:cxnLst>
                <a:cxn ang="0">
                  <a:pos x="0" y="T0"/>
                </a:cxn>
                <a:cxn ang="0">
                  <a:pos x="0" y="T1"/>
                </a:cxn>
                <a:cxn ang="0">
                  <a:pos x="0" y="T2"/>
                </a:cxn>
              </a:cxnLst>
              <a:rect l="0" t="0" r="r" b="b"/>
              <a:pathLst>
                <a:path h="54">
                  <a:moveTo>
                    <a:pt x="0" y="0"/>
                  </a:moveTo>
                  <a:lnTo>
                    <a:pt x="0" y="54"/>
                  </a:lnTo>
                  <a:lnTo>
                    <a:pt x="0" y="54"/>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31" name="Line 29"/>
            <p:cNvSpPr>
              <a:spLocks noChangeShapeType="1"/>
            </p:cNvSpPr>
            <p:nvPr/>
          </p:nvSpPr>
          <p:spPr bwMode="auto">
            <a:xfrm>
              <a:off x="2325" y="677"/>
              <a:ext cx="0" cy="281"/>
            </a:xfrm>
            <a:prstGeom prst="line">
              <a:avLst/>
            </a:prstGeom>
            <a:noFill/>
            <a:ln w="5"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32" name="Line 30"/>
            <p:cNvSpPr>
              <a:spLocks noChangeShapeType="1"/>
            </p:cNvSpPr>
            <p:nvPr/>
          </p:nvSpPr>
          <p:spPr bwMode="auto">
            <a:xfrm>
              <a:off x="2325" y="962"/>
              <a:ext cx="0" cy="281"/>
            </a:xfrm>
            <a:prstGeom prst="line">
              <a:avLst/>
            </a:prstGeom>
            <a:noFill/>
            <a:ln w="5"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33" name="Freeform 31"/>
            <p:cNvSpPr>
              <a:spLocks/>
            </p:cNvSpPr>
            <p:nvPr/>
          </p:nvSpPr>
          <p:spPr bwMode="auto">
            <a:xfrm>
              <a:off x="2293" y="708"/>
              <a:ext cx="32" cy="252"/>
            </a:xfrm>
            <a:custGeom>
              <a:avLst/>
              <a:gdLst>
                <a:gd name="T0" fmla="*/ 0 w 32"/>
                <a:gd name="T1" fmla="*/ 0 h 252"/>
                <a:gd name="T2" fmla="*/ 0 w 32"/>
                <a:gd name="T3" fmla="*/ 252 h 252"/>
                <a:gd name="T4" fmla="*/ 32 w 32"/>
                <a:gd name="T5" fmla="*/ 252 h 252"/>
              </a:gdLst>
              <a:ahLst/>
              <a:cxnLst>
                <a:cxn ang="0">
                  <a:pos x="T0" y="T1"/>
                </a:cxn>
                <a:cxn ang="0">
                  <a:pos x="T2" y="T3"/>
                </a:cxn>
                <a:cxn ang="0">
                  <a:pos x="T4" y="T5"/>
                </a:cxn>
              </a:cxnLst>
              <a:rect l="0" t="0" r="r" b="b"/>
              <a:pathLst>
                <a:path w="32" h="252">
                  <a:moveTo>
                    <a:pt x="0" y="0"/>
                  </a:moveTo>
                  <a:lnTo>
                    <a:pt x="0" y="252"/>
                  </a:lnTo>
                  <a:lnTo>
                    <a:pt x="32" y="252"/>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34" name="Freeform 32"/>
            <p:cNvSpPr>
              <a:spLocks/>
            </p:cNvSpPr>
            <p:nvPr/>
          </p:nvSpPr>
          <p:spPr bwMode="auto">
            <a:xfrm>
              <a:off x="2192" y="705"/>
              <a:ext cx="101" cy="408"/>
            </a:xfrm>
            <a:custGeom>
              <a:avLst/>
              <a:gdLst>
                <a:gd name="T0" fmla="*/ 0 w 101"/>
                <a:gd name="T1" fmla="*/ 408 h 408"/>
                <a:gd name="T2" fmla="*/ 0 w 101"/>
                <a:gd name="T3" fmla="*/ 0 h 408"/>
                <a:gd name="T4" fmla="*/ 101 w 101"/>
                <a:gd name="T5" fmla="*/ 0 h 408"/>
              </a:gdLst>
              <a:ahLst/>
              <a:cxnLst>
                <a:cxn ang="0">
                  <a:pos x="T0" y="T1"/>
                </a:cxn>
                <a:cxn ang="0">
                  <a:pos x="T2" y="T3"/>
                </a:cxn>
                <a:cxn ang="0">
                  <a:pos x="T4" y="T5"/>
                </a:cxn>
              </a:cxnLst>
              <a:rect l="0" t="0" r="r" b="b"/>
              <a:pathLst>
                <a:path w="101" h="408">
                  <a:moveTo>
                    <a:pt x="0" y="408"/>
                  </a:moveTo>
                  <a:lnTo>
                    <a:pt x="0" y="0"/>
                  </a:lnTo>
                  <a:lnTo>
                    <a:pt x="101"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35" name="Rectangle 33"/>
            <p:cNvSpPr>
              <a:spLocks noChangeArrowheads="1"/>
            </p:cNvSpPr>
            <p:nvPr/>
          </p:nvSpPr>
          <p:spPr bwMode="auto">
            <a:xfrm>
              <a:off x="2373" y="1319"/>
              <a:ext cx="959"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a:solidFill>
                    <a:srgbClr val="0070C0"/>
                  </a:solidFill>
                  <a:latin typeface="Arial" pitchFamily="34" charset="0"/>
                  <a:cs typeface="Arial" pitchFamily="34" charset="0"/>
                </a:rPr>
                <a:t>Bat </a:t>
              </a:r>
              <a:r>
                <a:rPr lang="en-US" altLang="zh-CN" sz="1200" b="1" i="1" dirty="0" smtClean="0">
                  <a:solidFill>
                    <a:srgbClr val="0070C0"/>
                  </a:solidFill>
                  <a:latin typeface="Arial" pitchFamily="34" charset="0"/>
                  <a:cs typeface="Arial" pitchFamily="34" charset="0"/>
                </a:rPr>
                <a:t>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smtClean="0">
                  <a:solidFill>
                    <a:srgbClr val="0070C0"/>
                  </a:solidFill>
                  <a:latin typeface="Arial" pitchFamily="34" charset="0"/>
                  <a:cs typeface="Arial" pitchFamily="34" charset="0"/>
                </a:rPr>
                <a:t>Rs</a:t>
              </a:r>
              <a:r>
                <a:rPr lang="en-US" altLang="zh-CN" sz="1200" b="1" i="1" dirty="0" smtClean="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SHC014</a:t>
              </a:r>
            </a:p>
          </p:txBody>
        </p:sp>
        <p:sp>
          <p:nvSpPr>
            <p:cNvPr id="36" name="Freeform 34"/>
            <p:cNvSpPr>
              <a:spLocks/>
            </p:cNvSpPr>
            <p:nvPr/>
          </p:nvSpPr>
          <p:spPr bwMode="auto">
            <a:xfrm>
              <a:off x="2371" y="1356"/>
              <a:ext cx="0" cy="168"/>
            </a:xfrm>
            <a:custGeom>
              <a:avLst/>
              <a:gdLst>
                <a:gd name="T0" fmla="*/ 168 h 168"/>
                <a:gd name="T1" fmla="*/ 0 h 168"/>
                <a:gd name="T2" fmla="*/ 0 h 168"/>
              </a:gdLst>
              <a:ahLst/>
              <a:cxnLst>
                <a:cxn ang="0">
                  <a:pos x="0" y="T0"/>
                </a:cxn>
                <a:cxn ang="0">
                  <a:pos x="0" y="T1"/>
                </a:cxn>
                <a:cxn ang="0">
                  <a:pos x="0" y="T2"/>
                </a:cxn>
              </a:cxnLst>
              <a:rect l="0" t="0" r="r" b="b"/>
              <a:pathLst>
                <a:path h="168">
                  <a:moveTo>
                    <a:pt x="0" y="168"/>
                  </a:moveTo>
                  <a:lnTo>
                    <a:pt x="0" y="0"/>
                  </a:lnTo>
                  <a:lnTo>
                    <a:pt x="0"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37" name="Rectangle 35"/>
            <p:cNvSpPr>
              <a:spLocks noChangeArrowheads="1"/>
            </p:cNvSpPr>
            <p:nvPr/>
          </p:nvSpPr>
          <p:spPr bwMode="auto">
            <a:xfrm>
              <a:off x="2373" y="1432"/>
              <a:ext cx="83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a:solidFill>
                    <a:srgbClr val="0070C0"/>
                  </a:solidFill>
                  <a:latin typeface="Arial" pitchFamily="34" charset="0"/>
                  <a:cs typeface="Arial" pitchFamily="34" charset="0"/>
                </a:rPr>
                <a:t>Bat </a:t>
              </a:r>
              <a:r>
                <a:rPr lang="en-US" altLang="zh-CN" sz="1200" b="1" i="1" dirty="0" smtClean="0">
                  <a:solidFill>
                    <a:srgbClr val="0070C0"/>
                  </a:solidFill>
                  <a:latin typeface="Arial" pitchFamily="34" charset="0"/>
                  <a:cs typeface="Arial" pitchFamily="34" charset="0"/>
                </a:rPr>
                <a:t>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smtClean="0">
                  <a:solidFill>
                    <a:srgbClr val="0070C0"/>
                  </a:solidFill>
                  <a:latin typeface="Arial" pitchFamily="34" charset="0"/>
                  <a:cs typeface="Arial" pitchFamily="34" charset="0"/>
                </a:rPr>
                <a:t>Rs</a:t>
              </a:r>
              <a:r>
                <a:rPr lang="en-US" altLang="zh-CN" sz="1200" b="1" i="1" dirty="0" smtClean="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4084</a:t>
              </a:r>
            </a:p>
          </p:txBody>
        </p:sp>
        <p:sp>
          <p:nvSpPr>
            <p:cNvPr id="38" name="Freeform 36"/>
            <p:cNvSpPr>
              <a:spLocks/>
            </p:cNvSpPr>
            <p:nvPr/>
          </p:nvSpPr>
          <p:spPr bwMode="auto">
            <a:xfrm>
              <a:off x="2371" y="1470"/>
              <a:ext cx="0" cy="111"/>
            </a:xfrm>
            <a:custGeom>
              <a:avLst/>
              <a:gdLst>
                <a:gd name="T0" fmla="*/ 111 h 111"/>
                <a:gd name="T1" fmla="*/ 0 h 111"/>
                <a:gd name="T2" fmla="*/ 0 h 111"/>
              </a:gdLst>
              <a:ahLst/>
              <a:cxnLst>
                <a:cxn ang="0">
                  <a:pos x="0" y="T0"/>
                </a:cxn>
                <a:cxn ang="0">
                  <a:pos x="0" y="T1"/>
                </a:cxn>
                <a:cxn ang="0">
                  <a:pos x="0" y="T2"/>
                </a:cxn>
              </a:cxnLst>
              <a:rect l="0" t="0" r="r" b="b"/>
              <a:pathLst>
                <a:path h="111">
                  <a:moveTo>
                    <a:pt x="0" y="111"/>
                  </a:moveTo>
                  <a:lnTo>
                    <a:pt x="0" y="0"/>
                  </a:lnTo>
                  <a:lnTo>
                    <a:pt x="0"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39" name="Rectangle 37"/>
            <p:cNvSpPr>
              <a:spLocks noChangeArrowheads="1"/>
            </p:cNvSpPr>
            <p:nvPr/>
          </p:nvSpPr>
          <p:spPr bwMode="auto">
            <a:xfrm>
              <a:off x="2387" y="1546"/>
              <a:ext cx="927"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smtClean="0">
                  <a:solidFill>
                    <a:srgbClr val="0070C0"/>
                  </a:solidFill>
                  <a:latin typeface="Arial" pitchFamily="34" charset="0"/>
                  <a:cs typeface="Arial" pitchFamily="34" charset="0"/>
                </a:rPr>
                <a:t>Bat 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Rs_32</a:t>
              </a:r>
              <a:r>
                <a:rPr lang="zh-CN" altLang="zh-CN" sz="1200" b="1" i="1" dirty="0" smtClean="0">
                  <a:solidFill>
                    <a:srgbClr val="0070C0"/>
                  </a:solidFill>
                  <a:latin typeface="Arial" pitchFamily="34" charset="0"/>
                  <a:cs typeface="Arial" pitchFamily="34" charset="0"/>
                </a:rPr>
                <a:t>67</a:t>
              </a:r>
              <a:r>
                <a:rPr lang="en-US" altLang="zh-CN" sz="1200" b="1" i="1" dirty="0" smtClean="0">
                  <a:solidFill>
                    <a:srgbClr val="0070C0"/>
                  </a:solidFill>
                  <a:latin typeface="Arial" pitchFamily="34" charset="0"/>
                  <a:cs typeface="Arial" pitchFamily="34" charset="0"/>
                </a:rPr>
                <a:t>-1</a:t>
              </a:r>
              <a:endParaRPr lang="zh-CN" altLang="zh-CN" sz="1200" b="1" i="1" dirty="0" smtClean="0">
                <a:solidFill>
                  <a:srgbClr val="0070C0"/>
                </a:solidFill>
                <a:latin typeface="Arial" pitchFamily="34" charset="0"/>
                <a:cs typeface="Arial" pitchFamily="34" charset="0"/>
              </a:endParaRPr>
            </a:p>
          </p:txBody>
        </p:sp>
        <p:sp>
          <p:nvSpPr>
            <p:cNvPr id="40" name="Freeform 38"/>
            <p:cNvSpPr>
              <a:spLocks/>
            </p:cNvSpPr>
            <p:nvPr/>
          </p:nvSpPr>
          <p:spPr bwMode="auto">
            <a:xfrm>
              <a:off x="2385" y="1583"/>
              <a:ext cx="0" cy="111"/>
            </a:xfrm>
            <a:custGeom>
              <a:avLst/>
              <a:gdLst>
                <a:gd name="T0" fmla="*/ 111 h 111"/>
                <a:gd name="T1" fmla="*/ 0 h 111"/>
                <a:gd name="T2" fmla="*/ 0 h 111"/>
              </a:gdLst>
              <a:ahLst/>
              <a:cxnLst>
                <a:cxn ang="0">
                  <a:pos x="0" y="T0"/>
                </a:cxn>
                <a:cxn ang="0">
                  <a:pos x="0" y="T1"/>
                </a:cxn>
                <a:cxn ang="0">
                  <a:pos x="0" y="T2"/>
                </a:cxn>
              </a:cxnLst>
              <a:rect l="0" t="0" r="r" b="b"/>
              <a:pathLst>
                <a:path h="111">
                  <a:moveTo>
                    <a:pt x="0" y="111"/>
                  </a:moveTo>
                  <a:lnTo>
                    <a:pt x="0" y="0"/>
                  </a:lnTo>
                  <a:lnTo>
                    <a:pt x="0"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41" name="Rectangle 39"/>
            <p:cNvSpPr>
              <a:spLocks noChangeArrowheads="1"/>
            </p:cNvSpPr>
            <p:nvPr/>
          </p:nvSpPr>
          <p:spPr bwMode="auto">
            <a:xfrm>
              <a:off x="2387" y="1659"/>
              <a:ext cx="927"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smtClean="0">
                  <a:solidFill>
                    <a:srgbClr val="0070C0"/>
                  </a:solidFill>
                  <a:latin typeface="Arial" pitchFamily="34" charset="0"/>
                  <a:cs typeface="Arial" pitchFamily="34" charset="0"/>
                </a:rPr>
                <a:t>Bat 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smtClean="0">
                  <a:solidFill>
                    <a:srgbClr val="0070C0"/>
                  </a:solidFill>
                  <a:latin typeface="Arial" pitchFamily="34" charset="0"/>
                  <a:cs typeface="Arial" pitchFamily="34" charset="0"/>
                </a:rPr>
                <a:t>Rs</a:t>
              </a:r>
              <a:r>
                <a:rPr lang="en-US" altLang="zh-CN" sz="1200" b="1" i="1" dirty="0" smtClean="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3262</a:t>
              </a:r>
              <a:r>
                <a:rPr lang="en-US" altLang="zh-CN" sz="1200" b="1" i="1" dirty="0" smtClean="0">
                  <a:solidFill>
                    <a:srgbClr val="0070C0"/>
                  </a:solidFill>
                  <a:latin typeface="Arial" pitchFamily="34" charset="0"/>
                  <a:cs typeface="Arial" pitchFamily="34" charset="0"/>
                </a:rPr>
                <a:t>-1</a:t>
              </a:r>
              <a:endParaRPr lang="zh-CN" altLang="zh-CN" sz="1200" b="1" i="1" dirty="0" smtClean="0">
                <a:solidFill>
                  <a:srgbClr val="0070C0"/>
                </a:solidFill>
                <a:latin typeface="Arial" pitchFamily="34" charset="0"/>
                <a:cs typeface="Arial" pitchFamily="34" charset="0"/>
              </a:endParaRPr>
            </a:p>
          </p:txBody>
        </p:sp>
        <p:sp>
          <p:nvSpPr>
            <p:cNvPr id="42" name="Freeform 40"/>
            <p:cNvSpPr>
              <a:spLocks/>
            </p:cNvSpPr>
            <p:nvPr/>
          </p:nvSpPr>
          <p:spPr bwMode="auto">
            <a:xfrm>
              <a:off x="2385" y="1696"/>
              <a:ext cx="0" cy="54"/>
            </a:xfrm>
            <a:custGeom>
              <a:avLst/>
              <a:gdLst>
                <a:gd name="T0" fmla="*/ 54 h 54"/>
                <a:gd name="T1" fmla="*/ 0 h 54"/>
                <a:gd name="T2" fmla="*/ 0 h 54"/>
              </a:gdLst>
              <a:ahLst/>
              <a:cxnLst>
                <a:cxn ang="0">
                  <a:pos x="0" y="T0"/>
                </a:cxn>
                <a:cxn ang="0">
                  <a:pos x="0" y="T1"/>
                </a:cxn>
                <a:cxn ang="0">
                  <a:pos x="0" y="T2"/>
                </a:cxn>
              </a:cxnLst>
              <a:rect l="0" t="0" r="r" b="b"/>
              <a:pathLst>
                <a:path h="54">
                  <a:moveTo>
                    <a:pt x="0" y="54"/>
                  </a:moveTo>
                  <a:lnTo>
                    <a:pt x="0" y="0"/>
                  </a:lnTo>
                  <a:lnTo>
                    <a:pt x="0"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43" name="Rectangle 41"/>
            <p:cNvSpPr>
              <a:spLocks noChangeArrowheads="1"/>
            </p:cNvSpPr>
            <p:nvPr/>
          </p:nvSpPr>
          <p:spPr bwMode="auto">
            <a:xfrm>
              <a:off x="2387" y="1772"/>
              <a:ext cx="8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a:solidFill>
                    <a:srgbClr val="0070C0"/>
                  </a:solidFill>
                  <a:latin typeface="Arial" pitchFamily="34" charset="0"/>
                  <a:cs typeface="Arial" pitchFamily="34" charset="0"/>
                </a:rPr>
                <a:t>Bat </a:t>
              </a:r>
              <a:r>
                <a:rPr lang="en-US" altLang="zh-CN" sz="1200" b="1" i="1" dirty="0" smtClean="0">
                  <a:solidFill>
                    <a:srgbClr val="0070C0"/>
                  </a:solidFill>
                  <a:latin typeface="Arial" pitchFamily="34" charset="0"/>
                  <a:cs typeface="Arial" pitchFamily="34" charset="0"/>
                </a:rPr>
                <a:t>SL-CoV </a:t>
              </a:r>
              <a:r>
                <a:rPr lang="en-US" altLang="zh-CN" sz="1200" b="1" i="1" dirty="0" err="1" smtClean="0">
                  <a:solidFill>
                    <a:srgbClr val="0070C0"/>
                  </a:solidFill>
                  <a:latin typeface="Arial" pitchFamily="34" charset="0"/>
                  <a:cs typeface="Arial" pitchFamily="34" charset="0"/>
                </a:rPr>
                <a:t>Rs</a:t>
              </a:r>
              <a:r>
                <a:rPr lang="en-US" altLang="zh-CN" sz="1200" b="1" i="1" dirty="0" smtClean="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3369</a:t>
              </a:r>
            </a:p>
          </p:txBody>
        </p:sp>
        <p:sp>
          <p:nvSpPr>
            <p:cNvPr id="44" name="Freeform 42"/>
            <p:cNvSpPr>
              <a:spLocks/>
            </p:cNvSpPr>
            <p:nvPr/>
          </p:nvSpPr>
          <p:spPr bwMode="auto">
            <a:xfrm>
              <a:off x="2385" y="1755"/>
              <a:ext cx="0" cy="54"/>
            </a:xfrm>
            <a:custGeom>
              <a:avLst/>
              <a:gdLst>
                <a:gd name="T0" fmla="*/ 0 h 54"/>
                <a:gd name="T1" fmla="*/ 54 h 54"/>
                <a:gd name="T2" fmla="*/ 54 h 54"/>
              </a:gdLst>
              <a:ahLst/>
              <a:cxnLst>
                <a:cxn ang="0">
                  <a:pos x="0" y="T0"/>
                </a:cxn>
                <a:cxn ang="0">
                  <a:pos x="0" y="T1"/>
                </a:cxn>
                <a:cxn ang="0">
                  <a:pos x="0" y="T2"/>
                </a:cxn>
              </a:cxnLst>
              <a:rect l="0" t="0" r="r" b="b"/>
              <a:pathLst>
                <a:path h="54">
                  <a:moveTo>
                    <a:pt x="0" y="0"/>
                  </a:moveTo>
                  <a:lnTo>
                    <a:pt x="0" y="54"/>
                  </a:lnTo>
                  <a:lnTo>
                    <a:pt x="0" y="54"/>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45" name="Line 43"/>
            <p:cNvSpPr>
              <a:spLocks noChangeShapeType="1"/>
            </p:cNvSpPr>
            <p:nvPr/>
          </p:nvSpPr>
          <p:spPr bwMode="auto">
            <a:xfrm>
              <a:off x="2385" y="1698"/>
              <a:ext cx="0" cy="111"/>
            </a:xfrm>
            <a:prstGeom prst="line">
              <a:avLst/>
            </a:prstGeom>
            <a:noFill/>
            <a:ln w="5"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46" name="Freeform 44"/>
            <p:cNvSpPr>
              <a:spLocks/>
            </p:cNvSpPr>
            <p:nvPr/>
          </p:nvSpPr>
          <p:spPr bwMode="auto">
            <a:xfrm>
              <a:off x="2371" y="1585"/>
              <a:ext cx="14" cy="111"/>
            </a:xfrm>
            <a:custGeom>
              <a:avLst/>
              <a:gdLst>
                <a:gd name="T0" fmla="*/ 0 w 14"/>
                <a:gd name="T1" fmla="*/ 0 h 111"/>
                <a:gd name="T2" fmla="*/ 0 w 14"/>
                <a:gd name="T3" fmla="*/ 111 h 111"/>
                <a:gd name="T4" fmla="*/ 14 w 14"/>
                <a:gd name="T5" fmla="*/ 111 h 111"/>
              </a:gdLst>
              <a:ahLst/>
              <a:cxnLst>
                <a:cxn ang="0">
                  <a:pos x="T0" y="T1"/>
                </a:cxn>
                <a:cxn ang="0">
                  <a:pos x="T2" y="T3"/>
                </a:cxn>
                <a:cxn ang="0">
                  <a:pos x="T4" y="T5"/>
                </a:cxn>
              </a:cxnLst>
              <a:rect l="0" t="0" r="r" b="b"/>
              <a:pathLst>
                <a:path w="14" h="111">
                  <a:moveTo>
                    <a:pt x="0" y="0"/>
                  </a:moveTo>
                  <a:lnTo>
                    <a:pt x="0" y="111"/>
                  </a:lnTo>
                  <a:lnTo>
                    <a:pt x="14" y="111"/>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47" name="Line 45"/>
            <p:cNvSpPr>
              <a:spLocks noChangeShapeType="1"/>
            </p:cNvSpPr>
            <p:nvPr/>
          </p:nvSpPr>
          <p:spPr bwMode="auto">
            <a:xfrm>
              <a:off x="2371" y="1529"/>
              <a:ext cx="0" cy="167"/>
            </a:xfrm>
            <a:prstGeom prst="line">
              <a:avLst/>
            </a:prstGeom>
            <a:noFill/>
            <a:ln w="5"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48" name="Freeform 46"/>
            <p:cNvSpPr>
              <a:spLocks/>
            </p:cNvSpPr>
            <p:nvPr/>
          </p:nvSpPr>
          <p:spPr bwMode="auto">
            <a:xfrm>
              <a:off x="2192" y="1118"/>
              <a:ext cx="179" cy="408"/>
            </a:xfrm>
            <a:custGeom>
              <a:avLst/>
              <a:gdLst>
                <a:gd name="T0" fmla="*/ 0 w 179"/>
                <a:gd name="T1" fmla="*/ 0 h 408"/>
                <a:gd name="T2" fmla="*/ 0 w 179"/>
                <a:gd name="T3" fmla="*/ 408 h 408"/>
                <a:gd name="T4" fmla="*/ 179 w 179"/>
                <a:gd name="T5" fmla="*/ 408 h 408"/>
              </a:gdLst>
              <a:ahLst/>
              <a:cxnLst>
                <a:cxn ang="0">
                  <a:pos x="T0" y="T1"/>
                </a:cxn>
                <a:cxn ang="0">
                  <a:pos x="T2" y="T3"/>
                </a:cxn>
                <a:cxn ang="0">
                  <a:pos x="T4" y="T5"/>
                </a:cxn>
              </a:cxnLst>
              <a:rect l="0" t="0" r="r" b="b"/>
              <a:pathLst>
                <a:path w="179" h="408">
                  <a:moveTo>
                    <a:pt x="0" y="0"/>
                  </a:moveTo>
                  <a:lnTo>
                    <a:pt x="0" y="408"/>
                  </a:lnTo>
                  <a:lnTo>
                    <a:pt x="179" y="408"/>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49" name="Freeform 47"/>
            <p:cNvSpPr>
              <a:spLocks/>
            </p:cNvSpPr>
            <p:nvPr/>
          </p:nvSpPr>
          <p:spPr bwMode="auto">
            <a:xfrm>
              <a:off x="2032" y="1116"/>
              <a:ext cx="160" cy="519"/>
            </a:xfrm>
            <a:custGeom>
              <a:avLst/>
              <a:gdLst>
                <a:gd name="T0" fmla="*/ 0 w 160"/>
                <a:gd name="T1" fmla="*/ 519 h 519"/>
                <a:gd name="T2" fmla="*/ 0 w 160"/>
                <a:gd name="T3" fmla="*/ 0 h 519"/>
                <a:gd name="T4" fmla="*/ 160 w 160"/>
                <a:gd name="T5" fmla="*/ 0 h 519"/>
              </a:gdLst>
              <a:ahLst/>
              <a:cxnLst>
                <a:cxn ang="0">
                  <a:pos x="T0" y="T1"/>
                </a:cxn>
                <a:cxn ang="0">
                  <a:pos x="T2" y="T3"/>
                </a:cxn>
                <a:cxn ang="0">
                  <a:pos x="T4" y="T5"/>
                </a:cxn>
              </a:cxnLst>
              <a:rect l="0" t="0" r="r" b="b"/>
              <a:pathLst>
                <a:path w="160" h="519">
                  <a:moveTo>
                    <a:pt x="0" y="519"/>
                  </a:moveTo>
                  <a:lnTo>
                    <a:pt x="0" y="0"/>
                  </a:lnTo>
                  <a:lnTo>
                    <a:pt x="160"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50" name="Rectangle 48"/>
            <p:cNvSpPr>
              <a:spLocks noChangeArrowheads="1"/>
            </p:cNvSpPr>
            <p:nvPr/>
          </p:nvSpPr>
          <p:spPr bwMode="auto">
            <a:xfrm>
              <a:off x="2691" y="1885"/>
              <a:ext cx="63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dirty="0" smtClean="0">
                  <a:solidFill>
                    <a:srgbClr val="9BBB59">
                      <a:lumMod val="75000"/>
                    </a:srgbClr>
                  </a:solidFill>
                  <a:latin typeface="Arial" pitchFamily="34" charset="0"/>
                  <a:cs typeface="Arial" pitchFamily="34" charset="0"/>
                </a:rPr>
                <a:t> </a:t>
              </a:r>
              <a:r>
                <a:rPr lang="en-US" altLang="zh-CN" sz="1200" b="1" dirty="0" smtClean="0">
                  <a:solidFill>
                    <a:srgbClr val="9BBB59">
                      <a:lumMod val="75000"/>
                    </a:srgbClr>
                  </a:solidFill>
                  <a:latin typeface="Arial" pitchFamily="34" charset="0"/>
                  <a:cs typeface="Arial" pitchFamily="34" charset="0"/>
                </a:rPr>
                <a:t>Bat SL-</a:t>
              </a:r>
              <a:r>
                <a:rPr lang="en-US" altLang="zh-CN" sz="1200" b="1" dirty="0" err="1" smtClean="0">
                  <a:solidFill>
                    <a:srgbClr val="9BBB59">
                      <a:lumMod val="75000"/>
                    </a:srgbClr>
                  </a:solidFill>
                  <a:latin typeface="Arial" pitchFamily="34" charset="0"/>
                  <a:cs typeface="Arial" pitchFamily="34" charset="0"/>
                </a:rPr>
                <a:t>CoV</a:t>
              </a:r>
              <a:r>
                <a:rPr lang="en-US" altLang="zh-CN" sz="1200" b="1" dirty="0" smtClean="0">
                  <a:solidFill>
                    <a:srgbClr val="9BBB59">
                      <a:lumMod val="75000"/>
                    </a:srgbClr>
                  </a:solidFill>
                  <a:latin typeface="Arial" pitchFamily="34" charset="0"/>
                  <a:cs typeface="Arial" pitchFamily="34" charset="0"/>
                </a:rPr>
                <a:t> </a:t>
              </a:r>
              <a:r>
                <a:rPr lang="zh-CN" altLang="zh-CN" sz="1200" b="1" dirty="0" smtClean="0">
                  <a:solidFill>
                    <a:srgbClr val="9BBB59">
                      <a:lumMod val="75000"/>
                    </a:srgbClr>
                  </a:solidFill>
                  <a:latin typeface="Arial" pitchFamily="34" charset="0"/>
                  <a:cs typeface="Arial" pitchFamily="34" charset="0"/>
                </a:rPr>
                <a:t>Rf1</a:t>
              </a:r>
            </a:p>
          </p:txBody>
        </p:sp>
        <p:sp>
          <p:nvSpPr>
            <p:cNvPr id="51" name="Freeform 49"/>
            <p:cNvSpPr>
              <a:spLocks/>
            </p:cNvSpPr>
            <p:nvPr/>
          </p:nvSpPr>
          <p:spPr bwMode="auto">
            <a:xfrm>
              <a:off x="2606" y="1923"/>
              <a:ext cx="82" cy="234"/>
            </a:xfrm>
            <a:custGeom>
              <a:avLst/>
              <a:gdLst>
                <a:gd name="T0" fmla="*/ 0 w 82"/>
                <a:gd name="T1" fmla="*/ 234 h 234"/>
                <a:gd name="T2" fmla="*/ 0 w 82"/>
                <a:gd name="T3" fmla="*/ 0 h 234"/>
                <a:gd name="T4" fmla="*/ 82 w 82"/>
                <a:gd name="T5" fmla="*/ 0 h 234"/>
              </a:gdLst>
              <a:ahLst/>
              <a:cxnLst>
                <a:cxn ang="0">
                  <a:pos x="T0" y="T1"/>
                </a:cxn>
                <a:cxn ang="0">
                  <a:pos x="T2" y="T3"/>
                </a:cxn>
                <a:cxn ang="0">
                  <a:pos x="T4" y="T5"/>
                </a:cxn>
              </a:cxnLst>
              <a:rect l="0" t="0" r="r" b="b"/>
              <a:pathLst>
                <a:path w="82" h="234">
                  <a:moveTo>
                    <a:pt x="0" y="234"/>
                  </a:moveTo>
                  <a:lnTo>
                    <a:pt x="0" y="0"/>
                  </a:lnTo>
                  <a:lnTo>
                    <a:pt x="82"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52" name="Rectangle 50"/>
            <p:cNvSpPr>
              <a:spLocks noChangeArrowheads="1"/>
            </p:cNvSpPr>
            <p:nvPr/>
          </p:nvSpPr>
          <p:spPr bwMode="auto">
            <a:xfrm>
              <a:off x="2697" y="1999"/>
              <a:ext cx="83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a:solidFill>
                    <a:srgbClr val="0070C0"/>
                  </a:solidFill>
                  <a:latin typeface="Arial" pitchFamily="34" charset="0"/>
                  <a:cs typeface="Arial" pitchFamily="34" charset="0"/>
                </a:rPr>
                <a:t>Bat </a:t>
              </a:r>
              <a:r>
                <a:rPr lang="en-US" altLang="zh-CN" sz="1200" b="1" i="1" dirty="0" smtClean="0">
                  <a:solidFill>
                    <a:srgbClr val="0070C0"/>
                  </a:solidFill>
                  <a:latin typeface="Arial" pitchFamily="34" charset="0"/>
                  <a:cs typeface="Arial" pitchFamily="34" charset="0"/>
                </a:rPr>
                <a:t>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smtClean="0">
                  <a:solidFill>
                    <a:srgbClr val="0070C0"/>
                  </a:solidFill>
                  <a:latin typeface="Arial" pitchFamily="34" charset="0"/>
                  <a:cs typeface="Arial" pitchFamily="34" charset="0"/>
                </a:rPr>
                <a:t>Rs</a:t>
              </a:r>
              <a:r>
                <a:rPr lang="en-US" altLang="zh-CN" sz="1200" b="1" i="1" dirty="0" smtClean="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4075</a:t>
              </a:r>
            </a:p>
          </p:txBody>
        </p:sp>
        <p:sp>
          <p:nvSpPr>
            <p:cNvPr id="53" name="Freeform 51"/>
            <p:cNvSpPr>
              <a:spLocks/>
            </p:cNvSpPr>
            <p:nvPr/>
          </p:nvSpPr>
          <p:spPr bwMode="auto">
            <a:xfrm>
              <a:off x="2694" y="2036"/>
              <a:ext cx="0" cy="54"/>
            </a:xfrm>
            <a:custGeom>
              <a:avLst/>
              <a:gdLst>
                <a:gd name="T0" fmla="*/ 54 h 54"/>
                <a:gd name="T1" fmla="*/ 0 h 54"/>
                <a:gd name="T2" fmla="*/ 0 h 54"/>
              </a:gdLst>
              <a:ahLst/>
              <a:cxnLst>
                <a:cxn ang="0">
                  <a:pos x="0" y="T0"/>
                </a:cxn>
                <a:cxn ang="0">
                  <a:pos x="0" y="T1"/>
                </a:cxn>
                <a:cxn ang="0">
                  <a:pos x="0" y="T2"/>
                </a:cxn>
              </a:cxnLst>
              <a:rect l="0" t="0" r="r" b="b"/>
              <a:pathLst>
                <a:path h="54">
                  <a:moveTo>
                    <a:pt x="0" y="54"/>
                  </a:moveTo>
                  <a:lnTo>
                    <a:pt x="0" y="0"/>
                  </a:lnTo>
                  <a:lnTo>
                    <a:pt x="0"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54" name="Rectangle 52"/>
            <p:cNvSpPr>
              <a:spLocks noChangeArrowheads="1"/>
            </p:cNvSpPr>
            <p:nvPr/>
          </p:nvSpPr>
          <p:spPr bwMode="auto">
            <a:xfrm>
              <a:off x="2697" y="2112"/>
              <a:ext cx="83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a:solidFill>
                    <a:srgbClr val="0070C0"/>
                  </a:solidFill>
                  <a:latin typeface="Arial" pitchFamily="34" charset="0"/>
                  <a:cs typeface="Arial" pitchFamily="34" charset="0"/>
                </a:rPr>
                <a:t>Bat </a:t>
              </a:r>
              <a:r>
                <a:rPr lang="en-US" altLang="zh-CN" sz="1200" b="1" i="1" dirty="0" smtClean="0">
                  <a:solidFill>
                    <a:srgbClr val="0070C0"/>
                  </a:solidFill>
                  <a:latin typeface="Arial" pitchFamily="34" charset="0"/>
                  <a:cs typeface="Arial" pitchFamily="34" charset="0"/>
                </a:rPr>
                <a:t>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smtClean="0">
                  <a:solidFill>
                    <a:srgbClr val="0070C0"/>
                  </a:solidFill>
                  <a:latin typeface="Arial" pitchFamily="34" charset="0"/>
                  <a:cs typeface="Arial" pitchFamily="34" charset="0"/>
                </a:rPr>
                <a:t>Rs</a:t>
              </a:r>
              <a:r>
                <a:rPr lang="en-US" altLang="zh-CN" sz="1200" b="1" i="1" dirty="0" smtClean="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4092</a:t>
              </a:r>
            </a:p>
          </p:txBody>
        </p:sp>
        <p:sp>
          <p:nvSpPr>
            <p:cNvPr id="55" name="Freeform 53"/>
            <p:cNvSpPr>
              <a:spLocks/>
            </p:cNvSpPr>
            <p:nvPr/>
          </p:nvSpPr>
          <p:spPr bwMode="auto">
            <a:xfrm>
              <a:off x="2694" y="2095"/>
              <a:ext cx="0" cy="54"/>
            </a:xfrm>
            <a:custGeom>
              <a:avLst/>
              <a:gdLst>
                <a:gd name="T0" fmla="*/ 0 h 54"/>
                <a:gd name="T1" fmla="*/ 54 h 54"/>
                <a:gd name="T2" fmla="*/ 54 h 54"/>
              </a:gdLst>
              <a:ahLst/>
              <a:cxnLst>
                <a:cxn ang="0">
                  <a:pos x="0" y="T0"/>
                </a:cxn>
                <a:cxn ang="0">
                  <a:pos x="0" y="T1"/>
                </a:cxn>
                <a:cxn ang="0">
                  <a:pos x="0" y="T2"/>
                </a:cxn>
              </a:cxnLst>
              <a:rect l="0" t="0" r="r" b="b"/>
              <a:pathLst>
                <a:path h="54">
                  <a:moveTo>
                    <a:pt x="0" y="0"/>
                  </a:moveTo>
                  <a:lnTo>
                    <a:pt x="0" y="54"/>
                  </a:lnTo>
                  <a:lnTo>
                    <a:pt x="0" y="54"/>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56" name="Freeform 54"/>
            <p:cNvSpPr>
              <a:spLocks/>
            </p:cNvSpPr>
            <p:nvPr/>
          </p:nvSpPr>
          <p:spPr bwMode="auto">
            <a:xfrm>
              <a:off x="2668" y="2092"/>
              <a:ext cx="26" cy="302"/>
            </a:xfrm>
            <a:custGeom>
              <a:avLst/>
              <a:gdLst>
                <a:gd name="T0" fmla="*/ 0 w 26"/>
                <a:gd name="T1" fmla="*/ 302 h 302"/>
                <a:gd name="T2" fmla="*/ 0 w 26"/>
                <a:gd name="T3" fmla="*/ 0 h 302"/>
                <a:gd name="T4" fmla="*/ 26 w 26"/>
                <a:gd name="T5" fmla="*/ 0 h 302"/>
              </a:gdLst>
              <a:ahLst/>
              <a:cxnLst>
                <a:cxn ang="0">
                  <a:pos x="T0" y="T1"/>
                </a:cxn>
                <a:cxn ang="0">
                  <a:pos x="T2" y="T3"/>
                </a:cxn>
                <a:cxn ang="0">
                  <a:pos x="T4" y="T5"/>
                </a:cxn>
              </a:cxnLst>
              <a:rect l="0" t="0" r="r" b="b"/>
              <a:pathLst>
                <a:path w="26" h="302">
                  <a:moveTo>
                    <a:pt x="0" y="302"/>
                  </a:moveTo>
                  <a:lnTo>
                    <a:pt x="0" y="0"/>
                  </a:lnTo>
                  <a:lnTo>
                    <a:pt x="26"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57" name="Rectangle 55"/>
            <p:cNvSpPr>
              <a:spLocks noChangeArrowheads="1"/>
            </p:cNvSpPr>
            <p:nvPr/>
          </p:nvSpPr>
          <p:spPr bwMode="auto">
            <a:xfrm>
              <a:off x="2755" y="2225"/>
              <a:ext cx="83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a:solidFill>
                    <a:srgbClr val="0070C0"/>
                  </a:solidFill>
                  <a:latin typeface="Arial" pitchFamily="34" charset="0"/>
                  <a:cs typeface="Arial" pitchFamily="34" charset="0"/>
                </a:rPr>
                <a:t>Bat </a:t>
              </a:r>
              <a:r>
                <a:rPr lang="en-US" altLang="zh-CN" sz="1200" b="1" i="1" dirty="0" smtClean="0">
                  <a:solidFill>
                    <a:srgbClr val="0070C0"/>
                  </a:solidFill>
                  <a:latin typeface="Arial" pitchFamily="34" charset="0"/>
                  <a:cs typeface="Arial" pitchFamily="34" charset="0"/>
                </a:rPr>
                <a:t>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smtClean="0">
                  <a:solidFill>
                    <a:srgbClr val="0070C0"/>
                  </a:solidFill>
                  <a:latin typeface="Arial" pitchFamily="34" charset="0"/>
                  <a:cs typeface="Arial" pitchFamily="34" charset="0"/>
                </a:rPr>
                <a:t>Rs</a:t>
              </a:r>
              <a:r>
                <a:rPr lang="en-US" altLang="zh-CN" sz="1200" b="1" i="1" dirty="0" smtClean="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4085</a:t>
              </a:r>
            </a:p>
          </p:txBody>
        </p:sp>
        <p:sp>
          <p:nvSpPr>
            <p:cNvPr id="58" name="Freeform 56"/>
            <p:cNvSpPr>
              <a:spLocks/>
            </p:cNvSpPr>
            <p:nvPr/>
          </p:nvSpPr>
          <p:spPr bwMode="auto">
            <a:xfrm>
              <a:off x="2753" y="2262"/>
              <a:ext cx="0" cy="55"/>
            </a:xfrm>
            <a:custGeom>
              <a:avLst/>
              <a:gdLst>
                <a:gd name="T0" fmla="*/ 55 h 55"/>
                <a:gd name="T1" fmla="*/ 0 h 55"/>
                <a:gd name="T2" fmla="*/ 0 h 55"/>
              </a:gdLst>
              <a:ahLst/>
              <a:cxnLst>
                <a:cxn ang="0">
                  <a:pos x="0" y="T0"/>
                </a:cxn>
                <a:cxn ang="0">
                  <a:pos x="0" y="T1"/>
                </a:cxn>
                <a:cxn ang="0">
                  <a:pos x="0" y="T2"/>
                </a:cxn>
              </a:cxnLst>
              <a:rect l="0" t="0" r="r" b="b"/>
              <a:pathLst>
                <a:path h="55">
                  <a:moveTo>
                    <a:pt x="0" y="55"/>
                  </a:moveTo>
                  <a:lnTo>
                    <a:pt x="0" y="0"/>
                  </a:lnTo>
                  <a:lnTo>
                    <a:pt x="0"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59" name="Rectangle 57"/>
            <p:cNvSpPr>
              <a:spLocks noChangeArrowheads="1"/>
            </p:cNvSpPr>
            <p:nvPr/>
          </p:nvSpPr>
          <p:spPr bwMode="auto">
            <a:xfrm>
              <a:off x="2755" y="2338"/>
              <a:ext cx="927"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smtClean="0">
                  <a:solidFill>
                    <a:srgbClr val="0070C0"/>
                  </a:solidFill>
                  <a:latin typeface="Arial" pitchFamily="34" charset="0"/>
                  <a:cs typeface="Arial" pitchFamily="34" charset="0"/>
                </a:rPr>
                <a:t> Bat 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smtClean="0">
                  <a:solidFill>
                    <a:srgbClr val="0070C0"/>
                  </a:solidFill>
                  <a:latin typeface="Arial" pitchFamily="34" charset="0"/>
                  <a:cs typeface="Arial" pitchFamily="34" charset="0"/>
                </a:rPr>
                <a:t>Rs</a:t>
              </a:r>
              <a:r>
                <a:rPr lang="en-US" altLang="zh-CN" sz="1200" b="1" i="1" dirty="0" smtClean="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3262</a:t>
              </a:r>
              <a:r>
                <a:rPr lang="en-US" altLang="zh-CN" sz="1200" b="1" i="1" dirty="0" smtClean="0">
                  <a:solidFill>
                    <a:srgbClr val="0070C0"/>
                  </a:solidFill>
                  <a:latin typeface="Arial" pitchFamily="34" charset="0"/>
                  <a:cs typeface="Arial" pitchFamily="34" charset="0"/>
                </a:rPr>
                <a:t>-2</a:t>
              </a:r>
              <a:endParaRPr lang="zh-CN" altLang="zh-CN" sz="1200" b="1" i="1" dirty="0" smtClean="0">
                <a:solidFill>
                  <a:srgbClr val="0070C0"/>
                </a:solidFill>
                <a:latin typeface="Arial" pitchFamily="34" charset="0"/>
                <a:cs typeface="Arial" pitchFamily="34" charset="0"/>
              </a:endParaRPr>
            </a:p>
          </p:txBody>
        </p:sp>
        <p:sp>
          <p:nvSpPr>
            <p:cNvPr id="60" name="Freeform 58"/>
            <p:cNvSpPr>
              <a:spLocks/>
            </p:cNvSpPr>
            <p:nvPr/>
          </p:nvSpPr>
          <p:spPr bwMode="auto">
            <a:xfrm>
              <a:off x="2753" y="2321"/>
              <a:ext cx="0" cy="55"/>
            </a:xfrm>
            <a:custGeom>
              <a:avLst/>
              <a:gdLst>
                <a:gd name="T0" fmla="*/ 0 h 55"/>
                <a:gd name="T1" fmla="*/ 55 h 55"/>
                <a:gd name="T2" fmla="*/ 55 h 55"/>
              </a:gdLst>
              <a:ahLst/>
              <a:cxnLst>
                <a:cxn ang="0">
                  <a:pos x="0" y="T0"/>
                </a:cxn>
                <a:cxn ang="0">
                  <a:pos x="0" y="T1"/>
                </a:cxn>
                <a:cxn ang="0">
                  <a:pos x="0" y="T2"/>
                </a:cxn>
              </a:cxnLst>
              <a:rect l="0" t="0" r="r" b="b"/>
              <a:pathLst>
                <a:path h="55">
                  <a:moveTo>
                    <a:pt x="0" y="0"/>
                  </a:moveTo>
                  <a:lnTo>
                    <a:pt x="0" y="55"/>
                  </a:lnTo>
                  <a:lnTo>
                    <a:pt x="0" y="55"/>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61" name="Rectangle 59"/>
            <p:cNvSpPr>
              <a:spLocks noChangeArrowheads="1"/>
            </p:cNvSpPr>
            <p:nvPr/>
          </p:nvSpPr>
          <p:spPr bwMode="auto">
            <a:xfrm>
              <a:off x="2770" y="2451"/>
              <a:ext cx="927"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smtClean="0">
                  <a:solidFill>
                    <a:srgbClr val="0070C0"/>
                  </a:solidFill>
                  <a:latin typeface="Arial" pitchFamily="34" charset="0"/>
                  <a:cs typeface="Arial" pitchFamily="34" charset="0"/>
                </a:rPr>
                <a:t>Bat 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Rs_32</a:t>
              </a:r>
              <a:r>
                <a:rPr lang="zh-CN" altLang="zh-CN" sz="1200" b="1" i="1" dirty="0" smtClean="0">
                  <a:solidFill>
                    <a:srgbClr val="0070C0"/>
                  </a:solidFill>
                  <a:latin typeface="Arial" pitchFamily="34" charset="0"/>
                  <a:cs typeface="Arial" pitchFamily="34" charset="0"/>
                </a:rPr>
                <a:t>67</a:t>
              </a:r>
              <a:r>
                <a:rPr lang="en-US" altLang="zh-CN" sz="1200" b="1" i="1" dirty="0" smtClean="0">
                  <a:solidFill>
                    <a:srgbClr val="0070C0"/>
                  </a:solidFill>
                  <a:latin typeface="Arial" pitchFamily="34" charset="0"/>
                  <a:cs typeface="Arial" pitchFamily="34" charset="0"/>
                </a:rPr>
                <a:t>-2</a:t>
              </a:r>
              <a:endParaRPr lang="zh-CN" altLang="zh-CN" sz="1200" b="1" i="1" dirty="0" smtClean="0">
                <a:solidFill>
                  <a:srgbClr val="0070C0"/>
                </a:solidFill>
                <a:latin typeface="Arial" pitchFamily="34" charset="0"/>
                <a:cs typeface="Arial" pitchFamily="34" charset="0"/>
              </a:endParaRPr>
            </a:p>
          </p:txBody>
        </p:sp>
        <p:sp>
          <p:nvSpPr>
            <p:cNvPr id="62" name="Freeform 60"/>
            <p:cNvSpPr>
              <a:spLocks/>
            </p:cNvSpPr>
            <p:nvPr/>
          </p:nvSpPr>
          <p:spPr bwMode="auto">
            <a:xfrm>
              <a:off x="2753" y="2378"/>
              <a:ext cx="14" cy="111"/>
            </a:xfrm>
            <a:custGeom>
              <a:avLst/>
              <a:gdLst>
                <a:gd name="T0" fmla="*/ 0 w 14"/>
                <a:gd name="T1" fmla="*/ 0 h 111"/>
                <a:gd name="T2" fmla="*/ 0 w 14"/>
                <a:gd name="T3" fmla="*/ 111 h 111"/>
                <a:gd name="T4" fmla="*/ 14 w 14"/>
                <a:gd name="T5" fmla="*/ 111 h 111"/>
              </a:gdLst>
              <a:ahLst/>
              <a:cxnLst>
                <a:cxn ang="0">
                  <a:pos x="T0" y="T1"/>
                </a:cxn>
                <a:cxn ang="0">
                  <a:pos x="T2" y="T3"/>
                </a:cxn>
                <a:cxn ang="0">
                  <a:pos x="T4" y="T5"/>
                </a:cxn>
              </a:cxnLst>
              <a:rect l="0" t="0" r="r" b="b"/>
              <a:pathLst>
                <a:path w="14" h="111">
                  <a:moveTo>
                    <a:pt x="0" y="0"/>
                  </a:moveTo>
                  <a:lnTo>
                    <a:pt x="0" y="111"/>
                  </a:lnTo>
                  <a:lnTo>
                    <a:pt x="14" y="111"/>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63" name="Rectangle 61"/>
            <p:cNvSpPr>
              <a:spLocks noChangeArrowheads="1"/>
            </p:cNvSpPr>
            <p:nvPr/>
          </p:nvSpPr>
          <p:spPr bwMode="auto">
            <a:xfrm>
              <a:off x="2812" y="2565"/>
              <a:ext cx="795"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dirty="0" smtClean="0">
                  <a:solidFill>
                    <a:srgbClr val="9BBB59">
                      <a:lumMod val="75000"/>
                    </a:srgbClr>
                  </a:solidFill>
                  <a:latin typeface="Arial" pitchFamily="34" charset="0"/>
                  <a:cs typeface="Arial" pitchFamily="34" charset="0"/>
                </a:rPr>
                <a:t> </a:t>
              </a:r>
              <a:r>
                <a:rPr lang="en-US" altLang="zh-CN" sz="1200" b="1" dirty="0">
                  <a:solidFill>
                    <a:srgbClr val="9BBB59">
                      <a:lumMod val="75000"/>
                    </a:srgbClr>
                  </a:solidFill>
                  <a:latin typeface="Arial" pitchFamily="34" charset="0"/>
                  <a:cs typeface="Arial" pitchFamily="34" charset="0"/>
                </a:rPr>
                <a:t>Bat </a:t>
              </a:r>
              <a:r>
                <a:rPr lang="en-US" altLang="zh-CN" sz="1200" b="1" dirty="0" smtClean="0">
                  <a:solidFill>
                    <a:srgbClr val="9BBB59">
                      <a:lumMod val="75000"/>
                    </a:srgbClr>
                  </a:solidFill>
                  <a:latin typeface="Arial" pitchFamily="34" charset="0"/>
                  <a:cs typeface="Arial" pitchFamily="34" charset="0"/>
                </a:rPr>
                <a:t>SL-</a:t>
              </a:r>
              <a:r>
                <a:rPr lang="en-US" altLang="zh-CN" sz="1200" b="1" dirty="0" err="1" smtClean="0">
                  <a:solidFill>
                    <a:srgbClr val="9BBB59">
                      <a:lumMod val="75000"/>
                    </a:srgbClr>
                  </a:solidFill>
                  <a:latin typeface="Arial" pitchFamily="34" charset="0"/>
                  <a:cs typeface="Arial" pitchFamily="34" charset="0"/>
                </a:rPr>
                <a:t>CoV</a:t>
              </a:r>
              <a:r>
                <a:rPr lang="en-US" altLang="zh-CN" sz="1200" b="1" dirty="0" smtClean="0">
                  <a:solidFill>
                    <a:srgbClr val="9BBB59">
                      <a:lumMod val="75000"/>
                    </a:srgbClr>
                  </a:solidFill>
                  <a:latin typeface="Arial" pitchFamily="34" charset="0"/>
                  <a:cs typeface="Arial" pitchFamily="34" charset="0"/>
                </a:rPr>
                <a:t> </a:t>
              </a:r>
              <a:r>
                <a:rPr lang="zh-CN" altLang="zh-CN" sz="1200" b="1" dirty="0" smtClean="0">
                  <a:solidFill>
                    <a:srgbClr val="9BBB59">
                      <a:lumMod val="75000"/>
                    </a:srgbClr>
                  </a:solidFill>
                  <a:latin typeface="Arial" pitchFamily="34" charset="0"/>
                  <a:cs typeface="Arial" pitchFamily="34" charset="0"/>
                </a:rPr>
                <a:t>HKU3-1</a:t>
              </a:r>
            </a:p>
          </p:txBody>
        </p:sp>
        <p:sp>
          <p:nvSpPr>
            <p:cNvPr id="64" name="Freeform 62"/>
            <p:cNvSpPr>
              <a:spLocks/>
            </p:cNvSpPr>
            <p:nvPr/>
          </p:nvSpPr>
          <p:spPr bwMode="auto">
            <a:xfrm>
              <a:off x="2753" y="2435"/>
              <a:ext cx="57" cy="167"/>
            </a:xfrm>
            <a:custGeom>
              <a:avLst/>
              <a:gdLst>
                <a:gd name="T0" fmla="*/ 0 w 57"/>
                <a:gd name="T1" fmla="*/ 0 h 167"/>
                <a:gd name="T2" fmla="*/ 0 w 57"/>
                <a:gd name="T3" fmla="*/ 167 h 167"/>
                <a:gd name="T4" fmla="*/ 57 w 57"/>
                <a:gd name="T5" fmla="*/ 167 h 167"/>
              </a:gdLst>
              <a:ahLst/>
              <a:cxnLst>
                <a:cxn ang="0">
                  <a:pos x="T0" y="T1"/>
                </a:cxn>
                <a:cxn ang="0">
                  <a:pos x="T2" y="T3"/>
                </a:cxn>
                <a:cxn ang="0">
                  <a:pos x="T4" y="T5"/>
                </a:cxn>
              </a:cxnLst>
              <a:rect l="0" t="0" r="r" b="b"/>
              <a:pathLst>
                <a:path w="57" h="167">
                  <a:moveTo>
                    <a:pt x="0" y="0"/>
                  </a:moveTo>
                  <a:lnTo>
                    <a:pt x="0" y="167"/>
                  </a:lnTo>
                  <a:lnTo>
                    <a:pt x="57" y="167"/>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65" name="Line 63"/>
            <p:cNvSpPr>
              <a:spLocks noChangeShapeType="1"/>
            </p:cNvSpPr>
            <p:nvPr/>
          </p:nvSpPr>
          <p:spPr bwMode="auto">
            <a:xfrm>
              <a:off x="2753" y="2262"/>
              <a:ext cx="0" cy="168"/>
            </a:xfrm>
            <a:prstGeom prst="line">
              <a:avLst/>
            </a:prstGeom>
            <a:noFill/>
            <a:ln w="5"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66" name="Freeform 64"/>
            <p:cNvSpPr>
              <a:spLocks/>
            </p:cNvSpPr>
            <p:nvPr/>
          </p:nvSpPr>
          <p:spPr bwMode="auto">
            <a:xfrm>
              <a:off x="2727" y="2432"/>
              <a:ext cx="26" cy="267"/>
            </a:xfrm>
            <a:custGeom>
              <a:avLst/>
              <a:gdLst>
                <a:gd name="T0" fmla="*/ 0 w 26"/>
                <a:gd name="T1" fmla="*/ 267 h 267"/>
                <a:gd name="T2" fmla="*/ 0 w 26"/>
                <a:gd name="T3" fmla="*/ 0 h 267"/>
                <a:gd name="T4" fmla="*/ 26 w 26"/>
                <a:gd name="T5" fmla="*/ 0 h 267"/>
              </a:gdLst>
              <a:ahLst/>
              <a:cxnLst>
                <a:cxn ang="0">
                  <a:pos x="T0" y="T1"/>
                </a:cxn>
                <a:cxn ang="0">
                  <a:pos x="T2" y="T3"/>
                </a:cxn>
                <a:cxn ang="0">
                  <a:pos x="T4" y="T5"/>
                </a:cxn>
              </a:cxnLst>
              <a:rect l="0" t="0" r="r" b="b"/>
              <a:pathLst>
                <a:path w="26" h="267">
                  <a:moveTo>
                    <a:pt x="0" y="267"/>
                  </a:moveTo>
                  <a:lnTo>
                    <a:pt x="0" y="0"/>
                  </a:lnTo>
                  <a:lnTo>
                    <a:pt x="26"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67" name="Rectangle 65"/>
            <p:cNvSpPr>
              <a:spLocks noChangeArrowheads="1"/>
            </p:cNvSpPr>
            <p:nvPr/>
          </p:nvSpPr>
          <p:spPr bwMode="auto">
            <a:xfrm>
              <a:off x="2881" y="2678"/>
              <a:ext cx="677"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dirty="0" smtClean="0">
                  <a:solidFill>
                    <a:srgbClr val="9BBB59">
                      <a:lumMod val="75000"/>
                    </a:srgbClr>
                  </a:solidFill>
                  <a:latin typeface="Arial" pitchFamily="34" charset="0"/>
                  <a:cs typeface="Arial" pitchFamily="34" charset="0"/>
                </a:rPr>
                <a:t> </a:t>
              </a:r>
              <a:r>
                <a:rPr lang="en-US" altLang="zh-CN" sz="1200" b="1" dirty="0">
                  <a:solidFill>
                    <a:srgbClr val="9BBB59">
                      <a:lumMod val="75000"/>
                    </a:srgbClr>
                  </a:solidFill>
                  <a:latin typeface="Arial" pitchFamily="34" charset="0"/>
                  <a:cs typeface="Arial" pitchFamily="34" charset="0"/>
                </a:rPr>
                <a:t>Bat </a:t>
              </a:r>
              <a:r>
                <a:rPr lang="en-US" altLang="zh-CN" sz="1200" b="1" dirty="0" smtClean="0">
                  <a:solidFill>
                    <a:srgbClr val="9BBB59">
                      <a:lumMod val="75000"/>
                    </a:srgbClr>
                  </a:solidFill>
                  <a:latin typeface="Arial" pitchFamily="34" charset="0"/>
                  <a:cs typeface="Arial" pitchFamily="34" charset="0"/>
                </a:rPr>
                <a:t>SL-</a:t>
              </a:r>
              <a:r>
                <a:rPr lang="en-US" altLang="zh-CN" sz="1200" b="1" dirty="0" err="1" smtClean="0">
                  <a:solidFill>
                    <a:srgbClr val="9BBB59">
                      <a:lumMod val="75000"/>
                    </a:srgbClr>
                  </a:solidFill>
                  <a:latin typeface="Arial" pitchFamily="34" charset="0"/>
                  <a:cs typeface="Arial" pitchFamily="34" charset="0"/>
                </a:rPr>
                <a:t>CoV</a:t>
              </a:r>
              <a:r>
                <a:rPr lang="en-US" altLang="zh-CN" sz="1200" b="1" dirty="0" smtClean="0">
                  <a:solidFill>
                    <a:srgbClr val="9BBB59">
                      <a:lumMod val="75000"/>
                    </a:srgbClr>
                  </a:solidFill>
                  <a:latin typeface="Arial" pitchFamily="34" charset="0"/>
                  <a:cs typeface="Arial" pitchFamily="34" charset="0"/>
                </a:rPr>
                <a:t> </a:t>
              </a:r>
              <a:r>
                <a:rPr lang="zh-CN" altLang="zh-CN" sz="1200" b="1" dirty="0" smtClean="0">
                  <a:solidFill>
                    <a:srgbClr val="9BBB59">
                      <a:lumMod val="75000"/>
                    </a:srgbClr>
                  </a:solidFill>
                  <a:latin typeface="Arial" pitchFamily="34" charset="0"/>
                  <a:cs typeface="Arial" pitchFamily="34" charset="0"/>
                </a:rPr>
                <a:t>Rm1</a:t>
              </a:r>
            </a:p>
          </p:txBody>
        </p:sp>
        <p:sp>
          <p:nvSpPr>
            <p:cNvPr id="68" name="Freeform 66"/>
            <p:cNvSpPr>
              <a:spLocks/>
            </p:cNvSpPr>
            <p:nvPr/>
          </p:nvSpPr>
          <p:spPr bwMode="auto">
            <a:xfrm>
              <a:off x="2779" y="2715"/>
              <a:ext cx="99" cy="55"/>
            </a:xfrm>
            <a:custGeom>
              <a:avLst/>
              <a:gdLst>
                <a:gd name="T0" fmla="*/ 0 w 99"/>
                <a:gd name="T1" fmla="*/ 55 h 55"/>
                <a:gd name="T2" fmla="*/ 0 w 99"/>
                <a:gd name="T3" fmla="*/ 0 h 55"/>
                <a:gd name="T4" fmla="*/ 99 w 99"/>
                <a:gd name="T5" fmla="*/ 0 h 55"/>
              </a:gdLst>
              <a:ahLst/>
              <a:cxnLst>
                <a:cxn ang="0">
                  <a:pos x="T0" y="T1"/>
                </a:cxn>
                <a:cxn ang="0">
                  <a:pos x="T2" y="T3"/>
                </a:cxn>
                <a:cxn ang="0">
                  <a:pos x="T4" y="T5"/>
                </a:cxn>
              </a:cxnLst>
              <a:rect l="0" t="0" r="r" b="b"/>
              <a:pathLst>
                <a:path w="99" h="55">
                  <a:moveTo>
                    <a:pt x="0" y="55"/>
                  </a:moveTo>
                  <a:lnTo>
                    <a:pt x="0" y="0"/>
                  </a:lnTo>
                  <a:lnTo>
                    <a:pt x="99"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69" name="Rectangle 67"/>
            <p:cNvSpPr>
              <a:spLocks noChangeArrowheads="1"/>
            </p:cNvSpPr>
            <p:nvPr/>
          </p:nvSpPr>
          <p:spPr bwMode="auto">
            <a:xfrm>
              <a:off x="2799" y="2791"/>
              <a:ext cx="6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dirty="0" smtClean="0">
                  <a:solidFill>
                    <a:srgbClr val="9BBB59">
                      <a:lumMod val="75000"/>
                    </a:srgbClr>
                  </a:solidFill>
                  <a:latin typeface="Arial" pitchFamily="34" charset="0"/>
                  <a:cs typeface="Arial" pitchFamily="34" charset="0"/>
                </a:rPr>
                <a:t> </a:t>
              </a:r>
              <a:r>
                <a:rPr lang="en-US" altLang="zh-CN" sz="1200" b="1" dirty="0">
                  <a:solidFill>
                    <a:srgbClr val="9BBB59">
                      <a:lumMod val="75000"/>
                    </a:srgbClr>
                  </a:solidFill>
                  <a:latin typeface="Arial" pitchFamily="34" charset="0"/>
                  <a:cs typeface="Arial" pitchFamily="34" charset="0"/>
                </a:rPr>
                <a:t>Bat </a:t>
              </a:r>
              <a:r>
                <a:rPr lang="en-US" altLang="zh-CN" sz="1200" b="1" dirty="0" smtClean="0">
                  <a:solidFill>
                    <a:srgbClr val="9BBB59">
                      <a:lumMod val="75000"/>
                    </a:srgbClr>
                  </a:solidFill>
                  <a:latin typeface="Arial" pitchFamily="34" charset="0"/>
                  <a:cs typeface="Arial" pitchFamily="34" charset="0"/>
                </a:rPr>
                <a:t>SL-</a:t>
              </a:r>
              <a:r>
                <a:rPr lang="en-US" altLang="zh-CN" sz="1200" b="1" dirty="0" err="1" smtClean="0">
                  <a:solidFill>
                    <a:srgbClr val="9BBB59">
                      <a:lumMod val="75000"/>
                    </a:srgbClr>
                  </a:solidFill>
                  <a:latin typeface="Arial" pitchFamily="34" charset="0"/>
                  <a:cs typeface="Arial" pitchFamily="34" charset="0"/>
                </a:rPr>
                <a:t>CoV</a:t>
              </a:r>
              <a:r>
                <a:rPr lang="en-US" altLang="zh-CN" sz="1200" b="1" dirty="0" smtClean="0">
                  <a:solidFill>
                    <a:srgbClr val="9BBB59">
                      <a:lumMod val="75000"/>
                    </a:srgbClr>
                  </a:solidFill>
                  <a:latin typeface="Arial" pitchFamily="34" charset="0"/>
                  <a:cs typeface="Arial" pitchFamily="34" charset="0"/>
                </a:rPr>
                <a:t> </a:t>
              </a:r>
              <a:r>
                <a:rPr lang="zh-CN" altLang="zh-CN" sz="1200" b="1" dirty="0" smtClean="0">
                  <a:solidFill>
                    <a:srgbClr val="9BBB59">
                      <a:lumMod val="75000"/>
                    </a:srgbClr>
                  </a:solidFill>
                  <a:latin typeface="Arial" pitchFamily="34" charset="0"/>
                  <a:cs typeface="Arial" pitchFamily="34" charset="0"/>
                </a:rPr>
                <a:t>Rp3</a:t>
              </a:r>
            </a:p>
          </p:txBody>
        </p:sp>
        <p:sp>
          <p:nvSpPr>
            <p:cNvPr id="70" name="Freeform 68"/>
            <p:cNvSpPr>
              <a:spLocks/>
            </p:cNvSpPr>
            <p:nvPr/>
          </p:nvSpPr>
          <p:spPr bwMode="auto">
            <a:xfrm>
              <a:off x="2779" y="2774"/>
              <a:ext cx="18" cy="55"/>
            </a:xfrm>
            <a:custGeom>
              <a:avLst/>
              <a:gdLst>
                <a:gd name="T0" fmla="*/ 0 w 18"/>
                <a:gd name="T1" fmla="*/ 0 h 55"/>
                <a:gd name="T2" fmla="*/ 0 w 18"/>
                <a:gd name="T3" fmla="*/ 55 h 55"/>
                <a:gd name="T4" fmla="*/ 18 w 18"/>
                <a:gd name="T5" fmla="*/ 55 h 55"/>
              </a:gdLst>
              <a:ahLst/>
              <a:cxnLst>
                <a:cxn ang="0">
                  <a:pos x="T0" y="T1"/>
                </a:cxn>
                <a:cxn ang="0">
                  <a:pos x="T2" y="T3"/>
                </a:cxn>
                <a:cxn ang="0">
                  <a:pos x="T4" y="T5"/>
                </a:cxn>
              </a:cxnLst>
              <a:rect l="0" t="0" r="r" b="b"/>
              <a:pathLst>
                <a:path w="18" h="55">
                  <a:moveTo>
                    <a:pt x="0" y="0"/>
                  </a:moveTo>
                  <a:lnTo>
                    <a:pt x="0" y="55"/>
                  </a:lnTo>
                  <a:lnTo>
                    <a:pt x="18" y="55"/>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71" name="Freeform 69"/>
            <p:cNvSpPr>
              <a:spLocks/>
            </p:cNvSpPr>
            <p:nvPr/>
          </p:nvSpPr>
          <p:spPr bwMode="auto">
            <a:xfrm>
              <a:off x="2741" y="2772"/>
              <a:ext cx="38" cy="196"/>
            </a:xfrm>
            <a:custGeom>
              <a:avLst/>
              <a:gdLst>
                <a:gd name="T0" fmla="*/ 0 w 38"/>
                <a:gd name="T1" fmla="*/ 196 h 196"/>
                <a:gd name="T2" fmla="*/ 0 w 38"/>
                <a:gd name="T3" fmla="*/ 0 h 196"/>
                <a:gd name="T4" fmla="*/ 38 w 38"/>
                <a:gd name="T5" fmla="*/ 0 h 196"/>
              </a:gdLst>
              <a:ahLst/>
              <a:cxnLst>
                <a:cxn ang="0">
                  <a:pos x="T0" y="T1"/>
                </a:cxn>
                <a:cxn ang="0">
                  <a:pos x="T2" y="T3"/>
                </a:cxn>
                <a:cxn ang="0">
                  <a:pos x="T4" y="T5"/>
                </a:cxn>
              </a:cxnLst>
              <a:rect l="0" t="0" r="r" b="b"/>
              <a:pathLst>
                <a:path w="38" h="196">
                  <a:moveTo>
                    <a:pt x="0" y="196"/>
                  </a:moveTo>
                  <a:lnTo>
                    <a:pt x="0" y="0"/>
                  </a:lnTo>
                  <a:lnTo>
                    <a:pt x="38"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72" name="Rectangle 70"/>
            <p:cNvSpPr>
              <a:spLocks noChangeArrowheads="1"/>
            </p:cNvSpPr>
            <p:nvPr/>
          </p:nvSpPr>
          <p:spPr bwMode="auto">
            <a:xfrm>
              <a:off x="2816" y="2904"/>
              <a:ext cx="83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a:solidFill>
                    <a:srgbClr val="0070C0"/>
                  </a:solidFill>
                  <a:latin typeface="Arial" pitchFamily="34" charset="0"/>
                  <a:cs typeface="Arial" pitchFamily="34" charset="0"/>
                </a:rPr>
                <a:t>Bat </a:t>
              </a:r>
              <a:r>
                <a:rPr lang="en-US" altLang="zh-CN" sz="1200" b="1" i="1" dirty="0" smtClean="0">
                  <a:solidFill>
                    <a:srgbClr val="0070C0"/>
                  </a:solidFill>
                  <a:latin typeface="Arial" pitchFamily="34" charset="0"/>
                  <a:cs typeface="Arial" pitchFamily="34" charset="0"/>
                </a:rPr>
                <a:t>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smtClean="0">
                  <a:solidFill>
                    <a:srgbClr val="0070C0"/>
                  </a:solidFill>
                  <a:latin typeface="Arial" pitchFamily="34" charset="0"/>
                  <a:cs typeface="Arial" pitchFamily="34" charset="0"/>
                </a:rPr>
                <a:t>Rs</a:t>
              </a:r>
              <a:r>
                <a:rPr lang="en-US" altLang="zh-CN" sz="1200" b="1" i="1" dirty="0" smtClean="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4108</a:t>
              </a:r>
            </a:p>
          </p:txBody>
        </p:sp>
        <p:sp>
          <p:nvSpPr>
            <p:cNvPr id="73" name="Freeform 71"/>
            <p:cNvSpPr>
              <a:spLocks/>
            </p:cNvSpPr>
            <p:nvPr/>
          </p:nvSpPr>
          <p:spPr bwMode="auto">
            <a:xfrm>
              <a:off x="2799" y="2942"/>
              <a:ext cx="14" cy="54"/>
            </a:xfrm>
            <a:custGeom>
              <a:avLst/>
              <a:gdLst>
                <a:gd name="T0" fmla="*/ 0 w 14"/>
                <a:gd name="T1" fmla="*/ 54 h 54"/>
                <a:gd name="T2" fmla="*/ 0 w 14"/>
                <a:gd name="T3" fmla="*/ 0 h 54"/>
                <a:gd name="T4" fmla="*/ 14 w 14"/>
                <a:gd name="T5" fmla="*/ 0 h 54"/>
              </a:gdLst>
              <a:ahLst/>
              <a:cxnLst>
                <a:cxn ang="0">
                  <a:pos x="T0" y="T1"/>
                </a:cxn>
                <a:cxn ang="0">
                  <a:pos x="T2" y="T3"/>
                </a:cxn>
                <a:cxn ang="0">
                  <a:pos x="T4" y="T5"/>
                </a:cxn>
              </a:cxnLst>
              <a:rect l="0" t="0" r="r" b="b"/>
              <a:pathLst>
                <a:path w="14" h="54">
                  <a:moveTo>
                    <a:pt x="0" y="54"/>
                  </a:moveTo>
                  <a:lnTo>
                    <a:pt x="0" y="0"/>
                  </a:lnTo>
                  <a:lnTo>
                    <a:pt x="14"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74" name="Rectangle 72"/>
            <p:cNvSpPr>
              <a:spLocks noChangeArrowheads="1"/>
            </p:cNvSpPr>
            <p:nvPr/>
          </p:nvSpPr>
          <p:spPr bwMode="auto">
            <a:xfrm>
              <a:off x="2801" y="3018"/>
              <a:ext cx="740" cy="11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dirty="0" smtClean="0">
                  <a:solidFill>
                    <a:srgbClr val="0070C0"/>
                  </a:solidFill>
                  <a:latin typeface="Arial" pitchFamily="34" charset="0"/>
                  <a:cs typeface="Arial" pitchFamily="34" charset="0"/>
                </a:rPr>
                <a:t> </a:t>
              </a:r>
              <a:r>
                <a:rPr lang="en-US" altLang="zh-CN" sz="1200" b="1" dirty="0">
                  <a:solidFill>
                    <a:srgbClr val="0070C0"/>
                  </a:solidFill>
                  <a:latin typeface="Arial" pitchFamily="34" charset="0"/>
                  <a:cs typeface="Arial" pitchFamily="34" charset="0"/>
                </a:rPr>
                <a:t>Bat </a:t>
              </a:r>
              <a:r>
                <a:rPr lang="en-US" altLang="zh-CN" sz="1200" b="1" dirty="0" smtClean="0">
                  <a:solidFill>
                    <a:srgbClr val="0070C0"/>
                  </a:solidFill>
                  <a:latin typeface="Arial" pitchFamily="34" charset="0"/>
                  <a:cs typeface="Arial" pitchFamily="34" charset="0"/>
                </a:rPr>
                <a:t>SL-</a:t>
              </a:r>
              <a:r>
                <a:rPr lang="en-US" altLang="zh-CN" sz="1200" b="1" dirty="0" err="1" smtClean="0">
                  <a:solidFill>
                    <a:srgbClr val="0070C0"/>
                  </a:solidFill>
                  <a:latin typeface="Arial" pitchFamily="34" charset="0"/>
                  <a:cs typeface="Arial" pitchFamily="34" charset="0"/>
                </a:rPr>
                <a:t>CoV</a:t>
              </a:r>
              <a:r>
                <a:rPr lang="en-US" altLang="zh-CN" sz="1200" b="1" dirty="0" smtClean="0">
                  <a:solidFill>
                    <a:srgbClr val="0070C0"/>
                  </a:solidFill>
                  <a:latin typeface="Arial" pitchFamily="34" charset="0"/>
                  <a:cs typeface="Arial" pitchFamily="34" charset="0"/>
                </a:rPr>
                <a:t> </a:t>
              </a:r>
              <a:r>
                <a:rPr lang="zh-CN" altLang="zh-CN" sz="1200" b="1" dirty="0" smtClean="0">
                  <a:solidFill>
                    <a:srgbClr val="0070C0"/>
                  </a:solidFill>
                  <a:latin typeface="Arial" pitchFamily="34" charset="0"/>
                  <a:cs typeface="Arial" pitchFamily="34" charset="0"/>
                </a:rPr>
                <a:t>Rs672</a:t>
              </a:r>
            </a:p>
          </p:txBody>
        </p:sp>
        <p:sp>
          <p:nvSpPr>
            <p:cNvPr id="75" name="Freeform 73"/>
            <p:cNvSpPr>
              <a:spLocks/>
            </p:cNvSpPr>
            <p:nvPr/>
          </p:nvSpPr>
          <p:spPr bwMode="auto">
            <a:xfrm>
              <a:off x="2799" y="3001"/>
              <a:ext cx="0" cy="54"/>
            </a:xfrm>
            <a:custGeom>
              <a:avLst/>
              <a:gdLst>
                <a:gd name="T0" fmla="*/ 0 h 54"/>
                <a:gd name="T1" fmla="*/ 54 h 54"/>
                <a:gd name="T2" fmla="*/ 54 h 54"/>
              </a:gdLst>
              <a:ahLst/>
              <a:cxnLst>
                <a:cxn ang="0">
                  <a:pos x="0" y="T0"/>
                </a:cxn>
                <a:cxn ang="0">
                  <a:pos x="0" y="T1"/>
                </a:cxn>
                <a:cxn ang="0">
                  <a:pos x="0" y="T2"/>
                </a:cxn>
              </a:cxnLst>
              <a:rect l="0" t="0" r="r" b="b"/>
              <a:pathLst>
                <a:path h="54">
                  <a:moveTo>
                    <a:pt x="0" y="0"/>
                  </a:moveTo>
                  <a:lnTo>
                    <a:pt x="0" y="54"/>
                  </a:lnTo>
                  <a:lnTo>
                    <a:pt x="0" y="54"/>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76" name="Rectangle 74"/>
            <p:cNvSpPr>
              <a:spLocks noChangeArrowheads="1"/>
            </p:cNvSpPr>
            <p:nvPr/>
          </p:nvSpPr>
          <p:spPr bwMode="auto">
            <a:xfrm>
              <a:off x="2830" y="3131"/>
              <a:ext cx="83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a:solidFill>
                    <a:srgbClr val="0070C0"/>
                  </a:solidFill>
                  <a:latin typeface="Arial" pitchFamily="34" charset="0"/>
                  <a:cs typeface="Arial" pitchFamily="34" charset="0"/>
                </a:rPr>
                <a:t>Bat </a:t>
              </a:r>
              <a:r>
                <a:rPr lang="en-US" altLang="zh-CN" sz="1200" b="1" i="1" dirty="0" smtClean="0">
                  <a:solidFill>
                    <a:srgbClr val="0070C0"/>
                  </a:solidFill>
                  <a:latin typeface="Arial" pitchFamily="34" charset="0"/>
                  <a:cs typeface="Arial" pitchFamily="34" charset="0"/>
                </a:rPr>
                <a:t>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smtClean="0">
                  <a:solidFill>
                    <a:srgbClr val="0070C0"/>
                  </a:solidFill>
                  <a:latin typeface="Arial" pitchFamily="34" charset="0"/>
                  <a:cs typeface="Arial" pitchFamily="34" charset="0"/>
                </a:rPr>
                <a:t>Rs</a:t>
              </a:r>
              <a:r>
                <a:rPr lang="en-US" altLang="zh-CN" sz="1200" b="1" i="1" dirty="0" smtClean="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4081</a:t>
              </a:r>
            </a:p>
          </p:txBody>
        </p:sp>
        <p:sp>
          <p:nvSpPr>
            <p:cNvPr id="77" name="Freeform 75"/>
            <p:cNvSpPr>
              <a:spLocks/>
            </p:cNvSpPr>
            <p:nvPr/>
          </p:nvSpPr>
          <p:spPr bwMode="auto">
            <a:xfrm>
              <a:off x="2827" y="3168"/>
              <a:ext cx="0" cy="224"/>
            </a:xfrm>
            <a:custGeom>
              <a:avLst/>
              <a:gdLst>
                <a:gd name="T0" fmla="*/ 224 h 224"/>
                <a:gd name="T1" fmla="*/ 0 h 224"/>
                <a:gd name="T2" fmla="*/ 0 h 224"/>
              </a:gdLst>
              <a:ahLst/>
              <a:cxnLst>
                <a:cxn ang="0">
                  <a:pos x="0" y="T0"/>
                </a:cxn>
                <a:cxn ang="0">
                  <a:pos x="0" y="T1"/>
                </a:cxn>
                <a:cxn ang="0">
                  <a:pos x="0" y="T2"/>
                </a:cxn>
              </a:cxnLst>
              <a:rect l="0" t="0" r="r" b="b"/>
              <a:pathLst>
                <a:path h="224">
                  <a:moveTo>
                    <a:pt x="0" y="224"/>
                  </a:moveTo>
                  <a:lnTo>
                    <a:pt x="0" y="0"/>
                  </a:lnTo>
                  <a:lnTo>
                    <a:pt x="0"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78" name="Rectangle 76"/>
            <p:cNvSpPr>
              <a:spLocks noChangeArrowheads="1"/>
            </p:cNvSpPr>
            <p:nvPr/>
          </p:nvSpPr>
          <p:spPr bwMode="auto">
            <a:xfrm>
              <a:off x="2830" y="3244"/>
              <a:ext cx="83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a:solidFill>
                    <a:srgbClr val="0070C0"/>
                  </a:solidFill>
                  <a:latin typeface="Arial" pitchFamily="34" charset="0"/>
                  <a:cs typeface="Arial" pitchFamily="34" charset="0"/>
                </a:rPr>
                <a:t>Bat </a:t>
              </a:r>
              <a:r>
                <a:rPr lang="en-US" altLang="zh-CN" sz="1200" b="1" i="1" dirty="0" smtClean="0">
                  <a:solidFill>
                    <a:srgbClr val="0070C0"/>
                  </a:solidFill>
                  <a:latin typeface="Arial" pitchFamily="34" charset="0"/>
                  <a:cs typeface="Arial" pitchFamily="34" charset="0"/>
                </a:rPr>
                <a:t>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smtClean="0">
                  <a:solidFill>
                    <a:srgbClr val="0070C0"/>
                  </a:solidFill>
                  <a:latin typeface="Arial" pitchFamily="34" charset="0"/>
                  <a:cs typeface="Arial" pitchFamily="34" charset="0"/>
                </a:rPr>
                <a:t>Rs</a:t>
              </a:r>
              <a:r>
                <a:rPr lang="en-US" altLang="zh-CN" sz="1200" b="1" i="1" dirty="0" smtClean="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4096</a:t>
              </a:r>
            </a:p>
          </p:txBody>
        </p:sp>
        <p:sp>
          <p:nvSpPr>
            <p:cNvPr id="79" name="Freeform 77"/>
            <p:cNvSpPr>
              <a:spLocks/>
            </p:cNvSpPr>
            <p:nvPr/>
          </p:nvSpPr>
          <p:spPr bwMode="auto">
            <a:xfrm>
              <a:off x="2827" y="3281"/>
              <a:ext cx="0" cy="168"/>
            </a:xfrm>
            <a:custGeom>
              <a:avLst/>
              <a:gdLst>
                <a:gd name="T0" fmla="*/ 168 h 168"/>
                <a:gd name="T1" fmla="*/ 0 h 168"/>
                <a:gd name="T2" fmla="*/ 0 h 168"/>
              </a:gdLst>
              <a:ahLst/>
              <a:cxnLst>
                <a:cxn ang="0">
                  <a:pos x="0" y="T0"/>
                </a:cxn>
                <a:cxn ang="0">
                  <a:pos x="0" y="T1"/>
                </a:cxn>
                <a:cxn ang="0">
                  <a:pos x="0" y="T2"/>
                </a:cxn>
              </a:cxnLst>
              <a:rect l="0" t="0" r="r" b="b"/>
              <a:pathLst>
                <a:path h="168">
                  <a:moveTo>
                    <a:pt x="0" y="168"/>
                  </a:moveTo>
                  <a:lnTo>
                    <a:pt x="0" y="0"/>
                  </a:lnTo>
                  <a:lnTo>
                    <a:pt x="0"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80" name="Rectangle 78"/>
            <p:cNvSpPr>
              <a:spLocks noChangeArrowheads="1"/>
            </p:cNvSpPr>
            <p:nvPr/>
          </p:nvSpPr>
          <p:spPr bwMode="auto">
            <a:xfrm>
              <a:off x="2830" y="3357"/>
              <a:ext cx="927"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smtClean="0">
                  <a:solidFill>
                    <a:srgbClr val="0070C0"/>
                  </a:solidFill>
                  <a:latin typeface="Arial" pitchFamily="34" charset="0"/>
                  <a:cs typeface="Arial" pitchFamily="34" charset="0"/>
                </a:rPr>
                <a:t>Bat 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smtClean="0">
                  <a:solidFill>
                    <a:srgbClr val="0070C0"/>
                  </a:solidFill>
                  <a:latin typeface="Arial" pitchFamily="34" charset="0"/>
                  <a:cs typeface="Arial" pitchFamily="34" charset="0"/>
                </a:rPr>
                <a:t>Rs</a:t>
              </a:r>
              <a:r>
                <a:rPr lang="en-US" altLang="zh-CN" sz="1200" b="1" i="1" dirty="0" smtClean="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4087</a:t>
              </a:r>
              <a:r>
                <a:rPr lang="en-US" altLang="zh-CN" sz="1200" b="1" i="1" dirty="0" smtClean="0">
                  <a:solidFill>
                    <a:srgbClr val="0070C0"/>
                  </a:solidFill>
                  <a:latin typeface="Arial" pitchFamily="34" charset="0"/>
                  <a:cs typeface="Arial" pitchFamily="34" charset="0"/>
                </a:rPr>
                <a:t>-2</a:t>
              </a:r>
              <a:endParaRPr lang="zh-CN" altLang="zh-CN" sz="1200" b="1" i="1" dirty="0" smtClean="0">
                <a:solidFill>
                  <a:srgbClr val="0070C0"/>
                </a:solidFill>
                <a:latin typeface="Arial" pitchFamily="34" charset="0"/>
                <a:cs typeface="Arial" pitchFamily="34" charset="0"/>
              </a:endParaRPr>
            </a:p>
          </p:txBody>
        </p:sp>
        <p:sp>
          <p:nvSpPr>
            <p:cNvPr id="81" name="Freeform 79"/>
            <p:cNvSpPr>
              <a:spLocks/>
            </p:cNvSpPr>
            <p:nvPr/>
          </p:nvSpPr>
          <p:spPr bwMode="auto">
            <a:xfrm>
              <a:off x="2827" y="3395"/>
              <a:ext cx="0" cy="111"/>
            </a:xfrm>
            <a:custGeom>
              <a:avLst/>
              <a:gdLst>
                <a:gd name="T0" fmla="*/ 111 h 111"/>
                <a:gd name="T1" fmla="*/ 0 h 111"/>
                <a:gd name="T2" fmla="*/ 0 h 111"/>
              </a:gdLst>
              <a:ahLst/>
              <a:cxnLst>
                <a:cxn ang="0">
                  <a:pos x="0" y="T0"/>
                </a:cxn>
                <a:cxn ang="0">
                  <a:pos x="0" y="T1"/>
                </a:cxn>
                <a:cxn ang="0">
                  <a:pos x="0" y="T2"/>
                </a:cxn>
              </a:cxnLst>
              <a:rect l="0" t="0" r="r" b="b"/>
              <a:pathLst>
                <a:path h="111">
                  <a:moveTo>
                    <a:pt x="0" y="111"/>
                  </a:moveTo>
                  <a:lnTo>
                    <a:pt x="0" y="0"/>
                  </a:lnTo>
                  <a:lnTo>
                    <a:pt x="0"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82" name="Rectangle 80"/>
            <p:cNvSpPr>
              <a:spLocks noChangeArrowheads="1"/>
            </p:cNvSpPr>
            <p:nvPr/>
          </p:nvSpPr>
          <p:spPr bwMode="auto">
            <a:xfrm>
              <a:off x="2830" y="3471"/>
              <a:ext cx="80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a:solidFill>
                    <a:srgbClr val="0070C0"/>
                  </a:solidFill>
                  <a:latin typeface="Arial" pitchFamily="34" charset="0"/>
                  <a:cs typeface="Arial" pitchFamily="34" charset="0"/>
                </a:rPr>
                <a:t>Bat </a:t>
              </a:r>
              <a:r>
                <a:rPr lang="en-US" altLang="zh-CN" sz="1200" b="1" i="1" dirty="0" err="1" smtClean="0">
                  <a:solidFill>
                    <a:srgbClr val="0070C0"/>
                  </a:solidFill>
                  <a:latin typeface="Arial" pitchFamily="34" charset="0"/>
                  <a:cs typeface="Arial" pitchFamily="34" charset="0"/>
                </a:rPr>
                <a:t>Sl-CoV</a:t>
              </a:r>
              <a:r>
                <a:rPr lang="en-US" altLang="zh-CN" sz="1200" b="1" i="1" dirty="0" smtClean="0">
                  <a:solidFill>
                    <a:srgbClr val="0070C0"/>
                  </a:solidFill>
                  <a:latin typeface="Arial" pitchFamily="34" charset="0"/>
                  <a:cs typeface="Arial" pitchFamily="34" charset="0"/>
                </a:rPr>
                <a:t> </a:t>
              </a:r>
              <a:r>
                <a:rPr lang="en-US" altLang="zh-CN" sz="1200" b="1" i="1" dirty="0" err="1" smtClean="0">
                  <a:solidFill>
                    <a:srgbClr val="0070C0"/>
                  </a:solidFill>
                  <a:latin typeface="Arial" pitchFamily="34" charset="0"/>
                  <a:cs typeface="Arial" pitchFamily="34" charset="0"/>
                </a:rPr>
                <a:t>Rs</a:t>
              </a:r>
              <a:r>
                <a:rPr lang="en-US" altLang="zh-CN" sz="1200" b="1" i="1" dirty="0" smtClean="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4097</a:t>
              </a:r>
            </a:p>
          </p:txBody>
        </p:sp>
        <p:sp>
          <p:nvSpPr>
            <p:cNvPr id="83" name="Freeform 81"/>
            <p:cNvSpPr>
              <a:spLocks/>
            </p:cNvSpPr>
            <p:nvPr/>
          </p:nvSpPr>
          <p:spPr bwMode="auto">
            <a:xfrm>
              <a:off x="2827" y="3508"/>
              <a:ext cx="0" cy="54"/>
            </a:xfrm>
            <a:custGeom>
              <a:avLst/>
              <a:gdLst>
                <a:gd name="T0" fmla="*/ 54 h 54"/>
                <a:gd name="T1" fmla="*/ 0 h 54"/>
                <a:gd name="T2" fmla="*/ 0 h 54"/>
              </a:gdLst>
              <a:ahLst/>
              <a:cxnLst>
                <a:cxn ang="0">
                  <a:pos x="0" y="T0"/>
                </a:cxn>
                <a:cxn ang="0">
                  <a:pos x="0" y="T1"/>
                </a:cxn>
                <a:cxn ang="0">
                  <a:pos x="0" y="T2"/>
                </a:cxn>
              </a:cxnLst>
              <a:rect l="0" t="0" r="r" b="b"/>
              <a:pathLst>
                <a:path h="54">
                  <a:moveTo>
                    <a:pt x="0" y="54"/>
                  </a:moveTo>
                  <a:lnTo>
                    <a:pt x="0" y="0"/>
                  </a:lnTo>
                  <a:lnTo>
                    <a:pt x="0"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84" name="Rectangle 82"/>
            <p:cNvSpPr>
              <a:spLocks noChangeArrowheads="1"/>
            </p:cNvSpPr>
            <p:nvPr/>
          </p:nvSpPr>
          <p:spPr bwMode="auto">
            <a:xfrm>
              <a:off x="2830" y="3584"/>
              <a:ext cx="83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i="1" dirty="0" smtClean="0">
                  <a:solidFill>
                    <a:srgbClr val="0070C0"/>
                  </a:solidFill>
                  <a:latin typeface="Arial" pitchFamily="34" charset="0"/>
                  <a:cs typeface="Arial" pitchFamily="34" charset="0"/>
                </a:rPr>
                <a:t> </a:t>
              </a:r>
              <a:r>
                <a:rPr lang="en-US" altLang="zh-CN" sz="1200" b="1" i="1" dirty="0">
                  <a:solidFill>
                    <a:srgbClr val="0070C0"/>
                  </a:solidFill>
                  <a:latin typeface="Arial" pitchFamily="34" charset="0"/>
                  <a:cs typeface="Arial" pitchFamily="34" charset="0"/>
                </a:rPr>
                <a:t>Bat </a:t>
              </a:r>
              <a:r>
                <a:rPr lang="en-US" altLang="zh-CN" sz="1200" b="1" i="1" dirty="0" smtClean="0">
                  <a:solidFill>
                    <a:srgbClr val="0070C0"/>
                  </a:solidFill>
                  <a:latin typeface="Arial" pitchFamily="34" charset="0"/>
                  <a:cs typeface="Arial" pitchFamily="34" charset="0"/>
                </a:rPr>
                <a:t>SL-</a:t>
              </a:r>
              <a:r>
                <a:rPr lang="en-US" altLang="zh-CN" sz="1200" b="1" i="1" dirty="0" err="1" smtClean="0">
                  <a:solidFill>
                    <a:srgbClr val="0070C0"/>
                  </a:solidFill>
                  <a:latin typeface="Arial" pitchFamily="34" charset="0"/>
                  <a:cs typeface="Arial" pitchFamily="34" charset="0"/>
                </a:rPr>
                <a:t>CoV</a:t>
              </a:r>
              <a:r>
                <a:rPr lang="en-US" altLang="zh-CN" sz="1200" b="1" i="1" dirty="0" smtClean="0">
                  <a:solidFill>
                    <a:srgbClr val="0070C0"/>
                  </a:solidFill>
                  <a:latin typeface="Arial" pitchFamily="34" charset="0"/>
                  <a:cs typeface="Arial" pitchFamily="34" charset="0"/>
                </a:rPr>
                <a:t> </a:t>
              </a:r>
              <a:r>
                <a:rPr lang="en-US" altLang="zh-CN" sz="1200" b="1" i="1" dirty="0" err="1" smtClean="0">
                  <a:solidFill>
                    <a:srgbClr val="0070C0"/>
                  </a:solidFill>
                  <a:latin typeface="Arial" pitchFamily="34" charset="0"/>
                  <a:cs typeface="Arial" pitchFamily="34" charset="0"/>
                </a:rPr>
                <a:t>Rs</a:t>
              </a:r>
              <a:r>
                <a:rPr lang="en-US" altLang="zh-CN" sz="1200" b="1" i="1" dirty="0" smtClean="0">
                  <a:solidFill>
                    <a:srgbClr val="0070C0"/>
                  </a:solidFill>
                  <a:latin typeface="Arial" pitchFamily="34" charset="0"/>
                  <a:cs typeface="Arial" pitchFamily="34" charset="0"/>
                </a:rPr>
                <a:t>_</a:t>
              </a:r>
              <a:r>
                <a:rPr lang="zh-CN" altLang="zh-CN" sz="1200" b="1" i="1" dirty="0" smtClean="0">
                  <a:solidFill>
                    <a:srgbClr val="0070C0"/>
                  </a:solidFill>
                  <a:latin typeface="Arial" pitchFamily="34" charset="0"/>
                  <a:cs typeface="Arial" pitchFamily="34" charset="0"/>
                </a:rPr>
                <a:t>4080</a:t>
              </a:r>
            </a:p>
          </p:txBody>
        </p:sp>
        <p:sp>
          <p:nvSpPr>
            <p:cNvPr id="85" name="Freeform 83"/>
            <p:cNvSpPr>
              <a:spLocks/>
            </p:cNvSpPr>
            <p:nvPr/>
          </p:nvSpPr>
          <p:spPr bwMode="auto">
            <a:xfrm>
              <a:off x="2827" y="3567"/>
              <a:ext cx="0" cy="54"/>
            </a:xfrm>
            <a:custGeom>
              <a:avLst/>
              <a:gdLst>
                <a:gd name="T0" fmla="*/ 0 h 54"/>
                <a:gd name="T1" fmla="*/ 54 h 54"/>
                <a:gd name="T2" fmla="*/ 54 h 54"/>
              </a:gdLst>
              <a:ahLst/>
              <a:cxnLst>
                <a:cxn ang="0">
                  <a:pos x="0" y="T0"/>
                </a:cxn>
                <a:cxn ang="0">
                  <a:pos x="0" y="T1"/>
                </a:cxn>
                <a:cxn ang="0">
                  <a:pos x="0" y="T2"/>
                </a:cxn>
              </a:cxnLst>
              <a:rect l="0" t="0" r="r" b="b"/>
              <a:pathLst>
                <a:path h="54">
                  <a:moveTo>
                    <a:pt x="0" y="0"/>
                  </a:moveTo>
                  <a:lnTo>
                    <a:pt x="0" y="54"/>
                  </a:lnTo>
                  <a:lnTo>
                    <a:pt x="0" y="54"/>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86" name="Line 84"/>
            <p:cNvSpPr>
              <a:spLocks noChangeShapeType="1"/>
            </p:cNvSpPr>
            <p:nvPr/>
          </p:nvSpPr>
          <p:spPr bwMode="auto">
            <a:xfrm>
              <a:off x="2827" y="3397"/>
              <a:ext cx="0" cy="224"/>
            </a:xfrm>
            <a:prstGeom prst="line">
              <a:avLst/>
            </a:prstGeom>
            <a:noFill/>
            <a:ln w="5"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87" name="Freeform 85"/>
            <p:cNvSpPr>
              <a:spLocks/>
            </p:cNvSpPr>
            <p:nvPr/>
          </p:nvSpPr>
          <p:spPr bwMode="auto">
            <a:xfrm>
              <a:off x="2799" y="3171"/>
              <a:ext cx="28" cy="224"/>
            </a:xfrm>
            <a:custGeom>
              <a:avLst/>
              <a:gdLst>
                <a:gd name="T0" fmla="*/ 0 w 28"/>
                <a:gd name="T1" fmla="*/ 0 h 224"/>
                <a:gd name="T2" fmla="*/ 0 w 28"/>
                <a:gd name="T3" fmla="*/ 224 h 224"/>
                <a:gd name="T4" fmla="*/ 28 w 28"/>
                <a:gd name="T5" fmla="*/ 224 h 224"/>
              </a:gdLst>
              <a:ahLst/>
              <a:cxnLst>
                <a:cxn ang="0">
                  <a:pos x="T0" y="T1"/>
                </a:cxn>
                <a:cxn ang="0">
                  <a:pos x="T2" y="T3"/>
                </a:cxn>
                <a:cxn ang="0">
                  <a:pos x="T4" y="T5"/>
                </a:cxn>
              </a:cxnLst>
              <a:rect l="0" t="0" r="r" b="b"/>
              <a:pathLst>
                <a:path w="28" h="224">
                  <a:moveTo>
                    <a:pt x="0" y="0"/>
                  </a:moveTo>
                  <a:lnTo>
                    <a:pt x="0" y="224"/>
                  </a:lnTo>
                  <a:lnTo>
                    <a:pt x="28" y="224"/>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88" name="Line 86"/>
            <p:cNvSpPr>
              <a:spLocks noChangeShapeType="1"/>
            </p:cNvSpPr>
            <p:nvPr/>
          </p:nvSpPr>
          <p:spPr bwMode="auto">
            <a:xfrm>
              <a:off x="2799" y="2942"/>
              <a:ext cx="0" cy="224"/>
            </a:xfrm>
            <a:prstGeom prst="line">
              <a:avLst/>
            </a:prstGeom>
            <a:noFill/>
            <a:ln w="5"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89" name="Freeform 87"/>
            <p:cNvSpPr>
              <a:spLocks/>
            </p:cNvSpPr>
            <p:nvPr/>
          </p:nvSpPr>
          <p:spPr bwMode="auto">
            <a:xfrm>
              <a:off x="2741" y="2972"/>
              <a:ext cx="58" cy="196"/>
            </a:xfrm>
            <a:custGeom>
              <a:avLst/>
              <a:gdLst>
                <a:gd name="T0" fmla="*/ 0 w 58"/>
                <a:gd name="T1" fmla="*/ 0 h 196"/>
                <a:gd name="T2" fmla="*/ 0 w 58"/>
                <a:gd name="T3" fmla="*/ 196 h 196"/>
                <a:gd name="T4" fmla="*/ 58 w 58"/>
                <a:gd name="T5" fmla="*/ 196 h 196"/>
              </a:gdLst>
              <a:ahLst/>
              <a:cxnLst>
                <a:cxn ang="0">
                  <a:pos x="T0" y="T1"/>
                </a:cxn>
                <a:cxn ang="0">
                  <a:pos x="T2" y="T3"/>
                </a:cxn>
                <a:cxn ang="0">
                  <a:pos x="T4" y="T5"/>
                </a:cxn>
              </a:cxnLst>
              <a:rect l="0" t="0" r="r" b="b"/>
              <a:pathLst>
                <a:path w="58" h="196">
                  <a:moveTo>
                    <a:pt x="0" y="0"/>
                  </a:moveTo>
                  <a:lnTo>
                    <a:pt x="0" y="196"/>
                  </a:lnTo>
                  <a:lnTo>
                    <a:pt x="58" y="196"/>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90" name="Freeform 88"/>
            <p:cNvSpPr>
              <a:spLocks/>
            </p:cNvSpPr>
            <p:nvPr/>
          </p:nvSpPr>
          <p:spPr bwMode="auto">
            <a:xfrm>
              <a:off x="2727" y="2703"/>
              <a:ext cx="14" cy="267"/>
            </a:xfrm>
            <a:custGeom>
              <a:avLst/>
              <a:gdLst>
                <a:gd name="T0" fmla="*/ 0 w 14"/>
                <a:gd name="T1" fmla="*/ 0 h 267"/>
                <a:gd name="T2" fmla="*/ 0 w 14"/>
                <a:gd name="T3" fmla="*/ 267 h 267"/>
                <a:gd name="T4" fmla="*/ 14 w 14"/>
                <a:gd name="T5" fmla="*/ 267 h 267"/>
              </a:gdLst>
              <a:ahLst/>
              <a:cxnLst>
                <a:cxn ang="0">
                  <a:pos x="T0" y="T1"/>
                </a:cxn>
                <a:cxn ang="0">
                  <a:pos x="T2" y="T3"/>
                </a:cxn>
                <a:cxn ang="0">
                  <a:pos x="T4" y="T5"/>
                </a:cxn>
              </a:cxnLst>
              <a:rect l="0" t="0" r="r" b="b"/>
              <a:pathLst>
                <a:path w="14" h="267">
                  <a:moveTo>
                    <a:pt x="0" y="0"/>
                  </a:moveTo>
                  <a:lnTo>
                    <a:pt x="0" y="267"/>
                  </a:lnTo>
                  <a:lnTo>
                    <a:pt x="14" y="267"/>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91" name="Freeform 89"/>
            <p:cNvSpPr>
              <a:spLocks/>
            </p:cNvSpPr>
            <p:nvPr/>
          </p:nvSpPr>
          <p:spPr bwMode="auto">
            <a:xfrm>
              <a:off x="2668" y="2399"/>
              <a:ext cx="59" cy="302"/>
            </a:xfrm>
            <a:custGeom>
              <a:avLst/>
              <a:gdLst>
                <a:gd name="T0" fmla="*/ 0 w 59"/>
                <a:gd name="T1" fmla="*/ 0 h 302"/>
                <a:gd name="T2" fmla="*/ 0 w 59"/>
                <a:gd name="T3" fmla="*/ 302 h 302"/>
                <a:gd name="T4" fmla="*/ 59 w 59"/>
                <a:gd name="T5" fmla="*/ 302 h 302"/>
              </a:gdLst>
              <a:ahLst/>
              <a:cxnLst>
                <a:cxn ang="0">
                  <a:pos x="T0" y="T1"/>
                </a:cxn>
                <a:cxn ang="0">
                  <a:pos x="T2" y="T3"/>
                </a:cxn>
                <a:cxn ang="0">
                  <a:pos x="T4" y="T5"/>
                </a:cxn>
              </a:cxnLst>
              <a:rect l="0" t="0" r="r" b="b"/>
              <a:pathLst>
                <a:path w="59" h="302">
                  <a:moveTo>
                    <a:pt x="0" y="0"/>
                  </a:moveTo>
                  <a:lnTo>
                    <a:pt x="0" y="302"/>
                  </a:lnTo>
                  <a:lnTo>
                    <a:pt x="59" y="302"/>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92" name="Freeform 90"/>
            <p:cNvSpPr>
              <a:spLocks/>
            </p:cNvSpPr>
            <p:nvPr/>
          </p:nvSpPr>
          <p:spPr bwMode="auto">
            <a:xfrm>
              <a:off x="2606" y="2162"/>
              <a:ext cx="62" cy="235"/>
            </a:xfrm>
            <a:custGeom>
              <a:avLst/>
              <a:gdLst>
                <a:gd name="T0" fmla="*/ 0 w 62"/>
                <a:gd name="T1" fmla="*/ 0 h 235"/>
                <a:gd name="T2" fmla="*/ 0 w 62"/>
                <a:gd name="T3" fmla="*/ 235 h 235"/>
                <a:gd name="T4" fmla="*/ 62 w 62"/>
                <a:gd name="T5" fmla="*/ 235 h 235"/>
              </a:gdLst>
              <a:ahLst/>
              <a:cxnLst>
                <a:cxn ang="0">
                  <a:pos x="T0" y="T1"/>
                </a:cxn>
                <a:cxn ang="0">
                  <a:pos x="T2" y="T3"/>
                </a:cxn>
                <a:cxn ang="0">
                  <a:pos x="T4" y="T5"/>
                </a:cxn>
              </a:cxnLst>
              <a:rect l="0" t="0" r="r" b="b"/>
              <a:pathLst>
                <a:path w="62" h="235">
                  <a:moveTo>
                    <a:pt x="0" y="0"/>
                  </a:moveTo>
                  <a:lnTo>
                    <a:pt x="0" y="235"/>
                  </a:lnTo>
                  <a:lnTo>
                    <a:pt x="62" y="235"/>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93" name="Freeform 91"/>
            <p:cNvSpPr>
              <a:spLocks/>
            </p:cNvSpPr>
            <p:nvPr/>
          </p:nvSpPr>
          <p:spPr bwMode="auto">
            <a:xfrm>
              <a:off x="2032" y="1640"/>
              <a:ext cx="574" cy="520"/>
            </a:xfrm>
            <a:custGeom>
              <a:avLst/>
              <a:gdLst>
                <a:gd name="T0" fmla="*/ 0 w 574"/>
                <a:gd name="T1" fmla="*/ 0 h 520"/>
                <a:gd name="T2" fmla="*/ 0 w 574"/>
                <a:gd name="T3" fmla="*/ 520 h 520"/>
                <a:gd name="T4" fmla="*/ 574 w 574"/>
                <a:gd name="T5" fmla="*/ 520 h 520"/>
              </a:gdLst>
              <a:ahLst/>
              <a:cxnLst>
                <a:cxn ang="0">
                  <a:pos x="T0" y="T1"/>
                </a:cxn>
                <a:cxn ang="0">
                  <a:pos x="T2" y="T3"/>
                </a:cxn>
                <a:cxn ang="0">
                  <a:pos x="T4" y="T5"/>
                </a:cxn>
              </a:cxnLst>
              <a:rect l="0" t="0" r="r" b="b"/>
              <a:pathLst>
                <a:path w="574" h="520">
                  <a:moveTo>
                    <a:pt x="0" y="0"/>
                  </a:moveTo>
                  <a:lnTo>
                    <a:pt x="0" y="520"/>
                  </a:lnTo>
                  <a:lnTo>
                    <a:pt x="574" y="52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94" name="Freeform 92"/>
            <p:cNvSpPr>
              <a:spLocks/>
            </p:cNvSpPr>
            <p:nvPr/>
          </p:nvSpPr>
          <p:spPr bwMode="auto">
            <a:xfrm>
              <a:off x="1756" y="1637"/>
              <a:ext cx="276" cy="1046"/>
            </a:xfrm>
            <a:custGeom>
              <a:avLst/>
              <a:gdLst>
                <a:gd name="T0" fmla="*/ 0 w 276"/>
                <a:gd name="T1" fmla="*/ 1046 h 1046"/>
                <a:gd name="T2" fmla="*/ 0 w 276"/>
                <a:gd name="T3" fmla="*/ 0 h 1046"/>
                <a:gd name="T4" fmla="*/ 276 w 276"/>
                <a:gd name="T5" fmla="*/ 0 h 1046"/>
              </a:gdLst>
              <a:ahLst/>
              <a:cxnLst>
                <a:cxn ang="0">
                  <a:pos x="T0" y="T1"/>
                </a:cxn>
                <a:cxn ang="0">
                  <a:pos x="T2" y="T3"/>
                </a:cxn>
                <a:cxn ang="0">
                  <a:pos x="T4" y="T5"/>
                </a:cxn>
              </a:cxnLst>
              <a:rect l="0" t="0" r="r" b="b"/>
              <a:pathLst>
                <a:path w="276" h="1046">
                  <a:moveTo>
                    <a:pt x="0" y="1046"/>
                  </a:moveTo>
                  <a:lnTo>
                    <a:pt x="0" y="0"/>
                  </a:lnTo>
                  <a:lnTo>
                    <a:pt x="276"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95" name="Rectangle 93"/>
            <p:cNvSpPr>
              <a:spLocks noChangeArrowheads="1"/>
            </p:cNvSpPr>
            <p:nvPr/>
          </p:nvSpPr>
          <p:spPr bwMode="auto">
            <a:xfrm>
              <a:off x="1799" y="3697"/>
              <a:ext cx="1133"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dirty="0" smtClean="0">
                  <a:solidFill>
                    <a:prstClr val="black"/>
                  </a:solidFill>
                  <a:latin typeface="Arial" pitchFamily="34" charset="0"/>
                  <a:cs typeface="Arial" pitchFamily="34" charset="0"/>
                </a:rPr>
                <a:t> </a:t>
              </a:r>
              <a:r>
                <a:rPr lang="en-US" altLang="zh-CN" sz="1200" b="1" dirty="0" smtClean="0">
                  <a:solidFill>
                    <a:prstClr val="black"/>
                  </a:solidFill>
                  <a:latin typeface="Arial" pitchFamily="34" charset="0"/>
                  <a:cs typeface="Arial" pitchFamily="34" charset="0"/>
                </a:rPr>
                <a:t>Bat SARS-related </a:t>
              </a:r>
              <a:r>
                <a:rPr lang="en-US" altLang="zh-CN" sz="1200" b="1" dirty="0" err="1" smtClean="0">
                  <a:solidFill>
                    <a:prstClr val="black"/>
                  </a:solidFill>
                  <a:latin typeface="Arial" pitchFamily="34" charset="0"/>
                  <a:cs typeface="Arial" pitchFamily="34" charset="0"/>
                </a:rPr>
                <a:t>CoV</a:t>
              </a:r>
              <a:r>
                <a:rPr lang="en-US" altLang="zh-CN" sz="1200" b="1" dirty="0" smtClean="0">
                  <a:solidFill>
                    <a:prstClr val="black"/>
                  </a:solidFill>
                  <a:latin typeface="Arial" pitchFamily="34" charset="0"/>
                  <a:cs typeface="Arial" pitchFamily="34" charset="0"/>
                </a:rPr>
                <a:t> </a:t>
              </a:r>
              <a:r>
                <a:rPr lang="zh-CN" altLang="zh-CN" sz="1200" b="1" dirty="0" smtClean="0">
                  <a:solidFill>
                    <a:prstClr val="black"/>
                  </a:solidFill>
                  <a:latin typeface="Arial" pitchFamily="34" charset="0"/>
                  <a:cs typeface="Arial" pitchFamily="34" charset="0"/>
                </a:rPr>
                <a:t>BM48</a:t>
              </a:r>
            </a:p>
          </p:txBody>
        </p:sp>
        <p:sp>
          <p:nvSpPr>
            <p:cNvPr id="96" name="Freeform 94"/>
            <p:cNvSpPr>
              <a:spLocks/>
            </p:cNvSpPr>
            <p:nvPr/>
          </p:nvSpPr>
          <p:spPr bwMode="auto">
            <a:xfrm>
              <a:off x="1756" y="2688"/>
              <a:ext cx="41" cy="1046"/>
            </a:xfrm>
            <a:custGeom>
              <a:avLst/>
              <a:gdLst>
                <a:gd name="T0" fmla="*/ 0 w 41"/>
                <a:gd name="T1" fmla="*/ 0 h 1046"/>
                <a:gd name="T2" fmla="*/ 0 w 41"/>
                <a:gd name="T3" fmla="*/ 1046 h 1046"/>
                <a:gd name="T4" fmla="*/ 41 w 41"/>
                <a:gd name="T5" fmla="*/ 1046 h 1046"/>
              </a:gdLst>
              <a:ahLst/>
              <a:cxnLst>
                <a:cxn ang="0">
                  <a:pos x="T0" y="T1"/>
                </a:cxn>
                <a:cxn ang="0">
                  <a:pos x="T2" y="T3"/>
                </a:cxn>
                <a:cxn ang="0">
                  <a:pos x="T4" y="T5"/>
                </a:cxn>
              </a:cxnLst>
              <a:rect l="0" t="0" r="r" b="b"/>
              <a:pathLst>
                <a:path w="41" h="1046">
                  <a:moveTo>
                    <a:pt x="0" y="0"/>
                  </a:moveTo>
                  <a:lnTo>
                    <a:pt x="0" y="1046"/>
                  </a:lnTo>
                  <a:lnTo>
                    <a:pt x="41" y="1046"/>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97" name="Freeform 95"/>
            <p:cNvSpPr>
              <a:spLocks/>
            </p:cNvSpPr>
            <p:nvPr/>
          </p:nvSpPr>
          <p:spPr bwMode="auto">
            <a:xfrm>
              <a:off x="342" y="2686"/>
              <a:ext cx="1414" cy="578"/>
            </a:xfrm>
            <a:custGeom>
              <a:avLst/>
              <a:gdLst>
                <a:gd name="T0" fmla="*/ 0 w 1414"/>
                <a:gd name="T1" fmla="*/ 578 h 578"/>
                <a:gd name="T2" fmla="*/ 0 w 1414"/>
                <a:gd name="T3" fmla="*/ 0 h 578"/>
                <a:gd name="T4" fmla="*/ 1414 w 1414"/>
                <a:gd name="T5" fmla="*/ 0 h 578"/>
              </a:gdLst>
              <a:ahLst/>
              <a:cxnLst>
                <a:cxn ang="0">
                  <a:pos x="T0" y="T1"/>
                </a:cxn>
                <a:cxn ang="0">
                  <a:pos x="T2" y="T3"/>
                </a:cxn>
                <a:cxn ang="0">
                  <a:pos x="T4" y="T5"/>
                </a:cxn>
              </a:cxnLst>
              <a:rect l="0" t="0" r="r" b="b"/>
              <a:pathLst>
                <a:path w="1414" h="578">
                  <a:moveTo>
                    <a:pt x="0" y="578"/>
                  </a:moveTo>
                  <a:lnTo>
                    <a:pt x="0" y="0"/>
                  </a:lnTo>
                  <a:lnTo>
                    <a:pt x="1414" y="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98" name="Rectangle 96"/>
            <p:cNvSpPr>
              <a:spLocks noChangeArrowheads="1"/>
            </p:cNvSpPr>
            <p:nvPr/>
          </p:nvSpPr>
          <p:spPr bwMode="auto">
            <a:xfrm>
              <a:off x="2881" y="3810"/>
              <a:ext cx="66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b="1" dirty="0" smtClean="0">
                  <a:solidFill>
                    <a:prstClr val="black"/>
                  </a:solidFill>
                  <a:latin typeface="Arial" pitchFamily="34" charset="0"/>
                  <a:cs typeface="Arial" pitchFamily="34" charset="0"/>
                </a:rPr>
                <a:t> </a:t>
              </a:r>
              <a:r>
                <a:rPr lang="en-US" altLang="zh-CN" sz="1200" b="1" dirty="0">
                  <a:solidFill>
                    <a:prstClr val="black"/>
                  </a:solidFill>
                  <a:latin typeface="Arial" pitchFamily="34" charset="0"/>
                  <a:cs typeface="Arial" pitchFamily="34" charset="0"/>
                </a:rPr>
                <a:t>Bat </a:t>
              </a:r>
              <a:r>
                <a:rPr lang="en-US" altLang="zh-CN" sz="1200" b="1" dirty="0" err="1">
                  <a:solidFill>
                    <a:prstClr val="black"/>
                  </a:solidFill>
                  <a:latin typeface="Arial" pitchFamily="34" charset="0"/>
                  <a:cs typeface="Arial" pitchFamily="34" charset="0"/>
                </a:rPr>
                <a:t>CoV</a:t>
              </a:r>
              <a:r>
                <a:rPr lang="en-US" altLang="zh-CN" sz="1200" b="1" dirty="0">
                  <a:solidFill>
                    <a:prstClr val="black"/>
                  </a:solidFill>
                  <a:latin typeface="Arial" pitchFamily="34" charset="0"/>
                  <a:cs typeface="Arial" pitchFamily="34" charset="0"/>
                </a:rPr>
                <a:t> </a:t>
              </a:r>
              <a:r>
                <a:rPr lang="zh-CN" altLang="zh-CN" sz="1200" b="1" dirty="0" smtClean="0">
                  <a:solidFill>
                    <a:prstClr val="black"/>
                  </a:solidFill>
                  <a:latin typeface="Arial" pitchFamily="34" charset="0"/>
                  <a:cs typeface="Arial" pitchFamily="34" charset="0"/>
                </a:rPr>
                <a:t>HKU9</a:t>
              </a:r>
              <a:r>
                <a:rPr lang="en-US" altLang="zh-CN" sz="1200" b="1" dirty="0" smtClean="0">
                  <a:solidFill>
                    <a:prstClr val="black"/>
                  </a:solidFill>
                  <a:latin typeface="Arial" pitchFamily="34" charset="0"/>
                  <a:cs typeface="Arial" pitchFamily="34" charset="0"/>
                </a:rPr>
                <a:t>-1</a:t>
              </a:r>
              <a:endParaRPr lang="zh-CN" altLang="zh-CN" sz="1200" b="1" dirty="0" smtClean="0">
                <a:solidFill>
                  <a:prstClr val="black"/>
                </a:solidFill>
                <a:latin typeface="Arial" pitchFamily="34" charset="0"/>
                <a:cs typeface="Arial" pitchFamily="34" charset="0"/>
              </a:endParaRPr>
            </a:p>
          </p:txBody>
        </p:sp>
        <p:sp>
          <p:nvSpPr>
            <p:cNvPr id="99" name="Freeform 97"/>
            <p:cNvSpPr>
              <a:spLocks/>
            </p:cNvSpPr>
            <p:nvPr/>
          </p:nvSpPr>
          <p:spPr bwMode="auto">
            <a:xfrm>
              <a:off x="342" y="3268"/>
              <a:ext cx="2536" cy="580"/>
            </a:xfrm>
            <a:custGeom>
              <a:avLst/>
              <a:gdLst>
                <a:gd name="T0" fmla="*/ 0 w 2536"/>
                <a:gd name="T1" fmla="*/ 0 h 580"/>
                <a:gd name="T2" fmla="*/ 0 w 2536"/>
                <a:gd name="T3" fmla="*/ 580 h 580"/>
                <a:gd name="T4" fmla="*/ 2536 w 2536"/>
                <a:gd name="T5" fmla="*/ 580 h 580"/>
              </a:gdLst>
              <a:ahLst/>
              <a:cxnLst>
                <a:cxn ang="0">
                  <a:pos x="T0" y="T1"/>
                </a:cxn>
                <a:cxn ang="0">
                  <a:pos x="T2" y="T3"/>
                </a:cxn>
                <a:cxn ang="0">
                  <a:pos x="T4" y="T5"/>
                </a:cxn>
              </a:cxnLst>
              <a:rect l="0" t="0" r="r" b="b"/>
              <a:pathLst>
                <a:path w="2536" h="580">
                  <a:moveTo>
                    <a:pt x="0" y="0"/>
                  </a:moveTo>
                  <a:lnTo>
                    <a:pt x="0" y="580"/>
                  </a:lnTo>
                  <a:lnTo>
                    <a:pt x="2536" y="580"/>
                  </a:lnTo>
                </a:path>
              </a:pathLst>
            </a:custGeom>
            <a:noFill/>
            <a:ln w="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100" name="Rectangle 98"/>
            <p:cNvSpPr>
              <a:spLocks noChangeArrowheads="1"/>
            </p:cNvSpPr>
            <p:nvPr/>
          </p:nvSpPr>
          <p:spPr bwMode="auto">
            <a:xfrm>
              <a:off x="2312" y="1717"/>
              <a:ext cx="7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000" smtClean="0">
                  <a:solidFill>
                    <a:srgbClr val="000000"/>
                  </a:solidFill>
                  <a:latin typeface="Arial" pitchFamily="34" charset="0"/>
                  <a:cs typeface="Arial" pitchFamily="34" charset="0"/>
                </a:rPr>
                <a:t>68</a:t>
              </a:r>
              <a:endParaRPr lang="zh-CN" altLang="zh-CN" sz="1000" smtClean="0">
                <a:solidFill>
                  <a:prstClr val="black"/>
                </a:solidFill>
                <a:latin typeface="Arial" pitchFamily="34" charset="0"/>
                <a:cs typeface="Arial" pitchFamily="34" charset="0"/>
              </a:endParaRPr>
            </a:p>
          </p:txBody>
        </p:sp>
        <p:sp>
          <p:nvSpPr>
            <p:cNvPr id="101" name="Rectangle 99"/>
            <p:cNvSpPr>
              <a:spLocks noChangeArrowheads="1"/>
            </p:cNvSpPr>
            <p:nvPr/>
          </p:nvSpPr>
          <p:spPr bwMode="auto">
            <a:xfrm>
              <a:off x="2293" y="1547"/>
              <a:ext cx="7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000" smtClean="0">
                  <a:solidFill>
                    <a:srgbClr val="000000"/>
                  </a:solidFill>
                  <a:latin typeface="Arial" pitchFamily="34" charset="0"/>
                  <a:cs typeface="Arial" pitchFamily="34" charset="0"/>
                </a:rPr>
                <a:t>99</a:t>
              </a:r>
              <a:endParaRPr lang="zh-CN" altLang="zh-CN" sz="1000" smtClean="0">
                <a:solidFill>
                  <a:prstClr val="black"/>
                </a:solidFill>
                <a:latin typeface="Arial" pitchFamily="34" charset="0"/>
                <a:cs typeface="Arial" pitchFamily="34" charset="0"/>
              </a:endParaRPr>
            </a:p>
          </p:txBody>
        </p:sp>
        <p:sp>
          <p:nvSpPr>
            <p:cNvPr id="102" name="Rectangle 100"/>
            <p:cNvSpPr>
              <a:spLocks noChangeArrowheads="1"/>
            </p:cNvSpPr>
            <p:nvPr/>
          </p:nvSpPr>
          <p:spPr bwMode="auto">
            <a:xfrm>
              <a:off x="2282" y="243"/>
              <a:ext cx="7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000" dirty="0" smtClean="0">
                  <a:solidFill>
                    <a:srgbClr val="000000"/>
                  </a:solidFill>
                  <a:latin typeface="Arial" pitchFamily="34" charset="0"/>
                  <a:cs typeface="Arial" pitchFamily="34" charset="0"/>
                </a:rPr>
                <a:t>94</a:t>
              </a:r>
              <a:endParaRPr lang="zh-CN" altLang="zh-CN" sz="1000" dirty="0" smtClean="0">
                <a:solidFill>
                  <a:prstClr val="black"/>
                </a:solidFill>
                <a:latin typeface="Arial" pitchFamily="34" charset="0"/>
                <a:cs typeface="Arial" pitchFamily="34" charset="0"/>
              </a:endParaRPr>
            </a:p>
          </p:txBody>
        </p:sp>
        <p:sp>
          <p:nvSpPr>
            <p:cNvPr id="103" name="Rectangle 101"/>
            <p:cNvSpPr>
              <a:spLocks noChangeArrowheads="1"/>
            </p:cNvSpPr>
            <p:nvPr/>
          </p:nvSpPr>
          <p:spPr bwMode="auto">
            <a:xfrm>
              <a:off x="2254" y="357"/>
              <a:ext cx="7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000" dirty="0" smtClean="0">
                  <a:solidFill>
                    <a:srgbClr val="000000"/>
                  </a:solidFill>
                  <a:latin typeface="Arial" pitchFamily="34" charset="0"/>
                  <a:cs typeface="Arial" pitchFamily="34" charset="0"/>
                </a:rPr>
                <a:t>85</a:t>
              </a:r>
              <a:endParaRPr lang="zh-CN" altLang="zh-CN" sz="1000" dirty="0" smtClean="0">
                <a:solidFill>
                  <a:prstClr val="black"/>
                </a:solidFill>
                <a:latin typeface="Arial" pitchFamily="34" charset="0"/>
                <a:cs typeface="Arial" pitchFamily="34" charset="0"/>
              </a:endParaRPr>
            </a:p>
          </p:txBody>
        </p:sp>
        <p:sp>
          <p:nvSpPr>
            <p:cNvPr id="104" name="Rectangle 102"/>
            <p:cNvSpPr>
              <a:spLocks noChangeArrowheads="1"/>
            </p:cNvSpPr>
            <p:nvPr/>
          </p:nvSpPr>
          <p:spPr bwMode="auto">
            <a:xfrm>
              <a:off x="2247" y="981"/>
              <a:ext cx="7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000" smtClean="0">
                  <a:solidFill>
                    <a:srgbClr val="000000"/>
                  </a:solidFill>
                  <a:latin typeface="Arial" pitchFamily="34" charset="0"/>
                  <a:cs typeface="Arial" pitchFamily="34" charset="0"/>
                </a:rPr>
                <a:t>98</a:t>
              </a:r>
              <a:endParaRPr lang="zh-CN" altLang="zh-CN" sz="1000" smtClean="0">
                <a:solidFill>
                  <a:prstClr val="black"/>
                </a:solidFill>
                <a:latin typeface="Arial" pitchFamily="34" charset="0"/>
                <a:cs typeface="Arial" pitchFamily="34" charset="0"/>
              </a:endParaRPr>
            </a:p>
          </p:txBody>
        </p:sp>
        <p:sp>
          <p:nvSpPr>
            <p:cNvPr id="105" name="Rectangle 103"/>
            <p:cNvSpPr>
              <a:spLocks noChangeArrowheads="1"/>
            </p:cNvSpPr>
            <p:nvPr/>
          </p:nvSpPr>
          <p:spPr bwMode="auto">
            <a:xfrm>
              <a:off x="2209" y="611"/>
              <a:ext cx="7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000" dirty="0" smtClean="0">
                  <a:solidFill>
                    <a:srgbClr val="000000"/>
                  </a:solidFill>
                  <a:latin typeface="Arial" pitchFamily="34" charset="0"/>
                  <a:cs typeface="Arial" pitchFamily="34" charset="0"/>
                </a:rPr>
                <a:t>80</a:t>
              </a:r>
              <a:endParaRPr lang="zh-CN" altLang="zh-CN" sz="1000" dirty="0" smtClean="0">
                <a:solidFill>
                  <a:prstClr val="black"/>
                </a:solidFill>
                <a:latin typeface="Arial" pitchFamily="34" charset="0"/>
                <a:cs typeface="Arial" pitchFamily="34" charset="0"/>
              </a:endParaRPr>
            </a:p>
          </p:txBody>
        </p:sp>
        <p:sp>
          <p:nvSpPr>
            <p:cNvPr id="106" name="Rectangle 104"/>
            <p:cNvSpPr>
              <a:spLocks noChangeArrowheads="1"/>
            </p:cNvSpPr>
            <p:nvPr/>
          </p:nvSpPr>
          <p:spPr bwMode="auto">
            <a:xfrm>
              <a:off x="2108" y="1022"/>
              <a:ext cx="7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000" dirty="0" smtClean="0">
                  <a:solidFill>
                    <a:srgbClr val="000000"/>
                  </a:solidFill>
                  <a:latin typeface="Arial" pitchFamily="34" charset="0"/>
                  <a:cs typeface="Arial" pitchFamily="34" charset="0"/>
                </a:rPr>
                <a:t>92</a:t>
              </a:r>
              <a:endParaRPr lang="zh-CN" altLang="zh-CN" sz="1000" dirty="0" smtClean="0">
                <a:solidFill>
                  <a:prstClr val="black"/>
                </a:solidFill>
                <a:latin typeface="Arial" pitchFamily="34" charset="0"/>
                <a:cs typeface="Arial" pitchFamily="34" charset="0"/>
              </a:endParaRPr>
            </a:p>
          </p:txBody>
        </p:sp>
        <p:sp>
          <p:nvSpPr>
            <p:cNvPr id="107" name="Rectangle 105"/>
            <p:cNvSpPr>
              <a:spLocks noChangeArrowheads="1"/>
            </p:cNvSpPr>
            <p:nvPr/>
          </p:nvSpPr>
          <p:spPr bwMode="auto">
            <a:xfrm>
              <a:off x="1949" y="1543"/>
              <a:ext cx="7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000" smtClean="0">
                  <a:solidFill>
                    <a:srgbClr val="000000"/>
                  </a:solidFill>
                  <a:latin typeface="Arial" pitchFamily="34" charset="0"/>
                  <a:cs typeface="Arial" pitchFamily="34" charset="0"/>
                </a:rPr>
                <a:t>64</a:t>
              </a:r>
              <a:endParaRPr lang="zh-CN" altLang="zh-CN" sz="1000" smtClean="0">
                <a:solidFill>
                  <a:prstClr val="black"/>
                </a:solidFill>
                <a:latin typeface="Arial" pitchFamily="34" charset="0"/>
                <a:cs typeface="Arial" pitchFamily="34" charset="0"/>
              </a:endParaRPr>
            </a:p>
          </p:txBody>
        </p:sp>
        <p:sp>
          <p:nvSpPr>
            <p:cNvPr id="108" name="Rectangle 106"/>
            <p:cNvSpPr>
              <a:spLocks noChangeArrowheads="1"/>
            </p:cNvSpPr>
            <p:nvPr/>
          </p:nvSpPr>
          <p:spPr bwMode="auto">
            <a:xfrm>
              <a:off x="2622" y="1999"/>
              <a:ext cx="7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000" dirty="0" smtClean="0">
                  <a:solidFill>
                    <a:srgbClr val="000000"/>
                  </a:solidFill>
                  <a:latin typeface="Arial" pitchFamily="34" charset="0"/>
                  <a:cs typeface="Arial" pitchFamily="34" charset="0"/>
                </a:rPr>
                <a:t>97</a:t>
              </a:r>
              <a:endParaRPr lang="zh-CN" altLang="zh-CN" sz="1000" dirty="0" smtClean="0">
                <a:solidFill>
                  <a:prstClr val="black"/>
                </a:solidFill>
                <a:latin typeface="Arial" pitchFamily="34" charset="0"/>
                <a:cs typeface="Arial" pitchFamily="34" charset="0"/>
              </a:endParaRPr>
            </a:p>
          </p:txBody>
        </p:sp>
        <p:sp>
          <p:nvSpPr>
            <p:cNvPr id="109" name="Rectangle 107"/>
            <p:cNvSpPr>
              <a:spLocks noChangeArrowheads="1"/>
            </p:cNvSpPr>
            <p:nvPr/>
          </p:nvSpPr>
          <p:spPr bwMode="auto">
            <a:xfrm>
              <a:off x="2528" y="2180"/>
              <a:ext cx="7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000" smtClean="0">
                  <a:solidFill>
                    <a:srgbClr val="000000"/>
                  </a:solidFill>
                  <a:latin typeface="Arial" pitchFamily="34" charset="0"/>
                  <a:cs typeface="Arial" pitchFamily="34" charset="0"/>
                </a:rPr>
                <a:t>99</a:t>
              </a:r>
              <a:endParaRPr lang="zh-CN" altLang="zh-CN" sz="1000" smtClean="0">
                <a:solidFill>
                  <a:prstClr val="black"/>
                </a:solidFill>
                <a:latin typeface="Arial" pitchFamily="34" charset="0"/>
                <a:cs typeface="Arial" pitchFamily="34" charset="0"/>
              </a:endParaRPr>
            </a:p>
          </p:txBody>
        </p:sp>
        <p:sp>
          <p:nvSpPr>
            <p:cNvPr id="110" name="Rectangle 108"/>
            <p:cNvSpPr>
              <a:spLocks noChangeArrowheads="1"/>
            </p:cNvSpPr>
            <p:nvPr/>
          </p:nvSpPr>
          <p:spPr bwMode="auto">
            <a:xfrm>
              <a:off x="2681" y="2338"/>
              <a:ext cx="7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000" dirty="0" smtClean="0">
                  <a:solidFill>
                    <a:srgbClr val="000000"/>
                  </a:solidFill>
                  <a:latin typeface="Arial" pitchFamily="34" charset="0"/>
                  <a:cs typeface="Arial" pitchFamily="34" charset="0"/>
                </a:rPr>
                <a:t>51</a:t>
              </a:r>
              <a:endParaRPr lang="zh-CN" altLang="zh-CN" sz="1000" dirty="0" smtClean="0">
                <a:solidFill>
                  <a:prstClr val="black"/>
                </a:solidFill>
                <a:latin typeface="Arial" pitchFamily="34" charset="0"/>
                <a:cs typeface="Arial" pitchFamily="34" charset="0"/>
              </a:endParaRPr>
            </a:p>
          </p:txBody>
        </p:sp>
        <p:sp>
          <p:nvSpPr>
            <p:cNvPr id="111" name="Rectangle 109"/>
            <p:cNvSpPr>
              <a:spLocks noChangeArrowheads="1"/>
            </p:cNvSpPr>
            <p:nvPr/>
          </p:nvSpPr>
          <p:spPr bwMode="auto">
            <a:xfrm>
              <a:off x="2721" y="3189"/>
              <a:ext cx="7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000" smtClean="0">
                  <a:solidFill>
                    <a:srgbClr val="000000"/>
                  </a:solidFill>
                  <a:latin typeface="Arial" pitchFamily="34" charset="0"/>
                  <a:cs typeface="Arial" pitchFamily="34" charset="0"/>
                </a:rPr>
                <a:t>95</a:t>
              </a:r>
              <a:endParaRPr lang="zh-CN" altLang="zh-CN" sz="1000" smtClean="0">
                <a:solidFill>
                  <a:prstClr val="black"/>
                </a:solidFill>
                <a:latin typeface="Arial" pitchFamily="34" charset="0"/>
                <a:cs typeface="Arial" pitchFamily="34" charset="0"/>
              </a:endParaRPr>
            </a:p>
          </p:txBody>
        </p:sp>
        <p:sp>
          <p:nvSpPr>
            <p:cNvPr id="112" name="Rectangle 110"/>
            <p:cNvSpPr>
              <a:spLocks noChangeArrowheads="1"/>
            </p:cNvSpPr>
            <p:nvPr/>
          </p:nvSpPr>
          <p:spPr bwMode="auto">
            <a:xfrm>
              <a:off x="2750" y="3415"/>
              <a:ext cx="7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000" smtClean="0">
                  <a:solidFill>
                    <a:srgbClr val="000000"/>
                  </a:solidFill>
                  <a:latin typeface="Arial" pitchFamily="34" charset="0"/>
                  <a:cs typeface="Arial" pitchFamily="34" charset="0"/>
                </a:rPr>
                <a:t>86</a:t>
              </a:r>
              <a:endParaRPr lang="zh-CN" altLang="zh-CN" sz="1000" smtClean="0">
                <a:solidFill>
                  <a:prstClr val="black"/>
                </a:solidFill>
                <a:latin typeface="Arial" pitchFamily="34" charset="0"/>
                <a:cs typeface="Arial" pitchFamily="34" charset="0"/>
              </a:endParaRPr>
            </a:p>
          </p:txBody>
        </p:sp>
        <p:sp>
          <p:nvSpPr>
            <p:cNvPr id="113" name="Line 111"/>
            <p:cNvSpPr>
              <a:spLocks noChangeShapeType="1"/>
            </p:cNvSpPr>
            <p:nvPr/>
          </p:nvSpPr>
          <p:spPr bwMode="auto">
            <a:xfrm>
              <a:off x="578" y="4007"/>
              <a:ext cx="566" cy="0"/>
            </a:xfrm>
            <a:prstGeom prst="line">
              <a:avLst/>
            </a:prstGeom>
            <a:noFill/>
            <a:ln w="5" cap="sq">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114" name="Line 112"/>
            <p:cNvSpPr>
              <a:spLocks noChangeShapeType="1"/>
            </p:cNvSpPr>
            <p:nvPr/>
          </p:nvSpPr>
          <p:spPr bwMode="auto">
            <a:xfrm>
              <a:off x="578" y="3988"/>
              <a:ext cx="0" cy="38"/>
            </a:xfrm>
            <a:prstGeom prst="line">
              <a:avLst/>
            </a:prstGeom>
            <a:noFill/>
            <a:ln w="5" cap="sq">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115" name="Line 113"/>
            <p:cNvSpPr>
              <a:spLocks noChangeShapeType="1"/>
            </p:cNvSpPr>
            <p:nvPr/>
          </p:nvSpPr>
          <p:spPr bwMode="auto">
            <a:xfrm>
              <a:off x="1144" y="3988"/>
              <a:ext cx="0" cy="38"/>
            </a:xfrm>
            <a:prstGeom prst="line">
              <a:avLst/>
            </a:prstGeom>
            <a:noFill/>
            <a:ln w="5" cap="sq">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Arial" pitchFamily="34" charset="0"/>
                <a:cs typeface="Arial" pitchFamily="34" charset="0"/>
              </a:endParaRPr>
            </a:p>
          </p:txBody>
        </p:sp>
        <p:sp>
          <p:nvSpPr>
            <p:cNvPr id="116" name="Rectangle 114"/>
            <p:cNvSpPr>
              <a:spLocks noChangeArrowheads="1"/>
            </p:cNvSpPr>
            <p:nvPr/>
          </p:nvSpPr>
          <p:spPr bwMode="auto">
            <a:xfrm>
              <a:off x="826" y="4024"/>
              <a:ext cx="11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zh-CN" sz="1200" dirty="0" smtClean="0">
                  <a:solidFill>
                    <a:srgbClr val="000000"/>
                  </a:solidFill>
                  <a:latin typeface="Arial" pitchFamily="34" charset="0"/>
                  <a:cs typeface="Arial" pitchFamily="34" charset="0"/>
                </a:rPr>
                <a:t>0.2</a:t>
              </a:r>
              <a:endParaRPr lang="zh-CN" altLang="zh-CN" sz="1200" dirty="0" smtClean="0">
                <a:solidFill>
                  <a:prstClr val="black"/>
                </a:solidFill>
                <a:latin typeface="Arial" pitchFamily="34" charset="0"/>
                <a:cs typeface="Arial" pitchFamily="34" charset="0"/>
              </a:endParaRPr>
            </a:p>
          </p:txBody>
        </p:sp>
      </p:grpSp>
      <p:pic>
        <p:nvPicPr>
          <p:cNvPr id="11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354398"/>
            <a:ext cx="2894047" cy="1631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77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2230453"/>
            <a:ext cx="4114800" cy="40606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966112" y="1997443"/>
            <a:ext cx="685800" cy="707886"/>
          </a:xfrm>
          <a:prstGeom prst="rect">
            <a:avLst/>
          </a:prstGeom>
          <a:noFill/>
        </p:spPr>
        <p:txBody>
          <a:bodyPr wrap="square" rtlCol="0">
            <a:spAutoFit/>
          </a:bodyPr>
          <a:lstStyle/>
          <a:p>
            <a:r>
              <a:rPr lang="en-US" sz="4000" dirty="0" smtClean="0"/>
              <a:t>*</a:t>
            </a:r>
            <a:r>
              <a:rPr lang="en-US" dirty="0" smtClean="0"/>
              <a:t> </a:t>
            </a:r>
            <a:endParaRPr lang="en-US" dirty="0"/>
          </a:p>
        </p:txBody>
      </p:sp>
      <p:sp>
        <p:nvSpPr>
          <p:cNvPr id="118" name="TextBox 117"/>
          <p:cNvSpPr txBox="1"/>
          <p:nvPr/>
        </p:nvSpPr>
        <p:spPr>
          <a:xfrm>
            <a:off x="2827355" y="2728915"/>
            <a:ext cx="685800" cy="707886"/>
          </a:xfrm>
          <a:prstGeom prst="rect">
            <a:avLst/>
          </a:prstGeom>
          <a:noFill/>
        </p:spPr>
        <p:txBody>
          <a:bodyPr wrap="square" rtlCol="0">
            <a:spAutoFit/>
          </a:bodyPr>
          <a:lstStyle/>
          <a:p>
            <a:r>
              <a:rPr lang="en-US" sz="4000" dirty="0" smtClean="0"/>
              <a:t>*</a:t>
            </a:r>
            <a:r>
              <a:rPr lang="en-US" dirty="0" smtClean="0"/>
              <a:t> </a:t>
            </a:r>
            <a:endParaRPr lang="en-US" dirty="0"/>
          </a:p>
        </p:txBody>
      </p:sp>
    </p:spTree>
    <p:extLst>
      <p:ext uri="{BB962C8B-B14F-4D97-AF65-F5344CB8AC3E}">
        <p14:creationId xmlns:p14="http://schemas.microsoft.com/office/powerpoint/2010/main" val="11342385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0" y="609600"/>
            <a:ext cx="8229600" cy="1143000"/>
          </a:xfrm>
        </p:spPr>
        <p:txBody>
          <a:bodyPr>
            <a:normAutofit/>
          </a:bodyPr>
          <a:lstStyle/>
          <a:p>
            <a:pPr eaLnBrk="1" hangingPunct="1"/>
            <a:endParaRPr lang="en-US" sz="2800" dirty="0"/>
          </a:p>
        </p:txBody>
      </p:sp>
      <p:sp>
        <p:nvSpPr>
          <p:cNvPr id="19459" name="Text Box 3"/>
          <p:cNvSpPr txBox="1">
            <a:spLocks noChangeArrowheads="1"/>
          </p:cNvSpPr>
          <p:nvPr/>
        </p:nvSpPr>
        <p:spPr bwMode="auto">
          <a:xfrm>
            <a:off x="6587937" y="6311900"/>
            <a:ext cx="2521139" cy="338554"/>
          </a:xfrm>
          <a:prstGeom prst="rect">
            <a:avLst/>
          </a:prstGeom>
          <a:noFill/>
          <a:ln w="9525">
            <a:noFill/>
            <a:miter lim="800000"/>
            <a:headEnd/>
            <a:tailEnd/>
          </a:ln>
        </p:spPr>
        <p:txBody>
          <a:bodyPr wrap="none">
            <a:prstTxWarp prst="textNoShape">
              <a:avLst/>
            </a:prstTxWarp>
            <a:spAutoFit/>
          </a:bodyPr>
          <a:lstStyle/>
          <a:p>
            <a:pPr algn="r"/>
            <a:r>
              <a:rPr lang="en-US" sz="1600"/>
              <a:t>Fauci (2001) </a:t>
            </a:r>
            <a:r>
              <a:rPr lang="en-US" sz="1600" i="1"/>
              <a:t>Clin. Infect. Dis.</a:t>
            </a:r>
          </a:p>
        </p:txBody>
      </p:sp>
      <p:pic>
        <p:nvPicPr>
          <p:cNvPr id="19460" name="Picture 4" descr="nature02759-f1"/>
          <p:cNvPicPr>
            <a:picLocks noChangeAspect="1" noChangeArrowheads="1"/>
          </p:cNvPicPr>
          <p:nvPr/>
        </p:nvPicPr>
        <p:blipFill>
          <a:blip r:embed="rId3"/>
          <a:srcRect/>
          <a:stretch>
            <a:fillRect/>
          </a:stretch>
        </p:blipFill>
        <p:spPr bwMode="auto">
          <a:xfrm>
            <a:off x="609600" y="1637639"/>
            <a:ext cx="8077200" cy="4382161"/>
          </a:xfrm>
          <a:prstGeom prst="rect">
            <a:avLst/>
          </a:prstGeom>
          <a:noFill/>
          <a:ln w="9525">
            <a:noFill/>
            <a:miter lim="800000"/>
            <a:headEnd/>
            <a:tailEnd/>
          </a:ln>
        </p:spPr>
      </p:pic>
    </p:spTree>
    <p:extLst>
      <p:ext uri="{BB962C8B-B14F-4D97-AF65-F5344CB8AC3E}">
        <p14:creationId xmlns:p14="http://schemas.microsoft.com/office/powerpoint/2010/main" val="27932654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Shape 45"/>
        <p:cNvGrpSpPr/>
        <p:nvPr/>
      </p:nvGrpSpPr>
      <p:grpSpPr>
        <a:xfrm>
          <a:off x="0" y="0"/>
          <a:ext cx="0" cy="0"/>
          <a:chOff x="0" y="0"/>
          <a:chExt cx="0" cy="0"/>
        </a:xfrm>
      </p:grpSpPr>
      <p:pic>
        <p:nvPicPr>
          <p:cNvPr id="20" name="Shape 37"/>
          <p:cNvPicPr preferRelativeResize="0"/>
          <p:nvPr/>
        </p:nvPicPr>
        <p:blipFill>
          <a:blip r:embed="rId3">
            <a:alphaModFix/>
          </a:blip>
          <a:stretch>
            <a:fillRect/>
          </a:stretch>
        </p:blipFill>
        <p:spPr>
          <a:xfrm>
            <a:off x="3128" y="-23332"/>
            <a:ext cx="9144003" cy="1263535"/>
          </a:xfrm>
          <a:prstGeom prst="rect">
            <a:avLst/>
          </a:prstGeom>
          <a:noFill/>
          <a:ln>
            <a:noFill/>
          </a:ln>
        </p:spPr>
      </p:pic>
      <p:pic>
        <p:nvPicPr>
          <p:cNvPr id="46" name="Shape 46"/>
          <p:cNvPicPr preferRelativeResize="0"/>
          <p:nvPr/>
        </p:nvPicPr>
        <p:blipFill>
          <a:blip r:embed="rId4">
            <a:alphaModFix/>
          </a:blip>
          <a:stretch>
            <a:fillRect/>
          </a:stretch>
        </p:blipFill>
        <p:spPr>
          <a:xfrm>
            <a:off x="574526" y="2895600"/>
            <a:ext cx="3997476" cy="1296967"/>
          </a:xfrm>
          <a:prstGeom prst="rect">
            <a:avLst/>
          </a:prstGeom>
          <a:noFill/>
          <a:ln>
            <a:noFill/>
          </a:ln>
        </p:spPr>
      </p:pic>
      <p:sp>
        <p:nvSpPr>
          <p:cNvPr id="48" name="Shape 48"/>
          <p:cNvSpPr txBox="1"/>
          <p:nvPr/>
        </p:nvSpPr>
        <p:spPr>
          <a:xfrm>
            <a:off x="457200" y="4445200"/>
            <a:ext cx="4265400" cy="969600"/>
          </a:xfrm>
          <a:prstGeom prst="rect">
            <a:avLst/>
          </a:prstGeom>
          <a:noFill/>
          <a:ln>
            <a:noFill/>
          </a:ln>
        </p:spPr>
        <p:txBody>
          <a:bodyPr lIns="91425" tIns="91425" rIns="91425" bIns="91425" anchor="t" anchorCtr="0">
            <a:noAutofit/>
          </a:bodyPr>
          <a:lstStyle/>
          <a:p>
            <a:pPr rtl="0">
              <a:spcBef>
                <a:spcPts val="0"/>
              </a:spcBef>
              <a:buNone/>
            </a:pPr>
            <a:r>
              <a:rPr lang="en" sz="1600" dirty="0">
                <a:solidFill>
                  <a:srgbClr val="222222"/>
                </a:solidFill>
                <a:latin typeface="Open Sans"/>
                <a:ea typeface="Open Sans"/>
                <a:cs typeface="Open Sans"/>
                <a:sym typeface="Open Sans"/>
              </a:rPr>
              <a:t>Web platform built for the One Health community to collect, share, and visualize information </a:t>
            </a:r>
            <a:r>
              <a:rPr lang="en-US" sz="1600" dirty="0" smtClean="0">
                <a:solidFill>
                  <a:srgbClr val="222222"/>
                </a:solidFill>
                <a:latin typeface="Open Sans"/>
                <a:ea typeface="Open Sans"/>
                <a:cs typeface="Open Sans"/>
                <a:sym typeface="Open Sans"/>
              </a:rPr>
              <a:t>from</a:t>
            </a:r>
            <a:r>
              <a:rPr lang="en" sz="1600" dirty="0" smtClean="0">
                <a:solidFill>
                  <a:srgbClr val="222222"/>
                </a:solidFill>
                <a:latin typeface="Open Sans"/>
                <a:ea typeface="Open Sans"/>
                <a:cs typeface="Open Sans"/>
                <a:sym typeface="Open Sans"/>
              </a:rPr>
              <a:t> </a:t>
            </a:r>
            <a:r>
              <a:rPr lang="en" sz="1600" dirty="0">
                <a:solidFill>
                  <a:srgbClr val="222222"/>
                </a:solidFill>
                <a:latin typeface="Open Sans"/>
                <a:ea typeface="Open Sans"/>
                <a:cs typeface="Open Sans"/>
                <a:sym typeface="Open Sans"/>
              </a:rPr>
              <a:t>human, </a:t>
            </a:r>
            <a:r>
              <a:rPr lang="en" sz="1600" dirty="0" smtClean="0">
                <a:solidFill>
                  <a:srgbClr val="222222"/>
                </a:solidFill>
                <a:latin typeface="Open Sans"/>
                <a:ea typeface="Open Sans"/>
                <a:cs typeface="Open Sans"/>
                <a:sym typeface="Open Sans"/>
              </a:rPr>
              <a:t>animal</a:t>
            </a:r>
            <a:r>
              <a:rPr lang="en-US" sz="1600" dirty="0" smtClean="0">
                <a:solidFill>
                  <a:srgbClr val="222222"/>
                </a:solidFill>
                <a:latin typeface="Open Sans"/>
                <a:ea typeface="Open Sans"/>
                <a:cs typeface="Open Sans"/>
                <a:sym typeface="Open Sans"/>
              </a:rPr>
              <a:t>,</a:t>
            </a:r>
            <a:r>
              <a:rPr lang="en" sz="1600" dirty="0" smtClean="0">
                <a:solidFill>
                  <a:srgbClr val="222222"/>
                </a:solidFill>
                <a:latin typeface="Open Sans"/>
                <a:ea typeface="Open Sans"/>
                <a:cs typeface="Open Sans"/>
                <a:sym typeface="Open Sans"/>
              </a:rPr>
              <a:t> </a:t>
            </a:r>
            <a:r>
              <a:rPr lang="en" sz="1600" dirty="0">
                <a:solidFill>
                  <a:srgbClr val="222222"/>
                </a:solidFill>
                <a:latin typeface="Open Sans"/>
                <a:ea typeface="Open Sans"/>
                <a:cs typeface="Open Sans"/>
                <a:sym typeface="Open Sans"/>
              </a:rPr>
              <a:t>and </a:t>
            </a:r>
            <a:r>
              <a:rPr lang="en-US" sz="1600" dirty="0" smtClean="0">
                <a:solidFill>
                  <a:srgbClr val="222222"/>
                </a:solidFill>
                <a:latin typeface="Open Sans"/>
                <a:ea typeface="Open Sans"/>
                <a:cs typeface="Open Sans"/>
                <a:sym typeface="Open Sans"/>
              </a:rPr>
              <a:t>environmental</a:t>
            </a:r>
            <a:r>
              <a:rPr lang="en" sz="1600" dirty="0" smtClean="0">
                <a:solidFill>
                  <a:srgbClr val="222222"/>
                </a:solidFill>
                <a:latin typeface="Open Sans"/>
                <a:ea typeface="Open Sans"/>
                <a:cs typeface="Open Sans"/>
                <a:sym typeface="Open Sans"/>
              </a:rPr>
              <a:t> </a:t>
            </a:r>
            <a:r>
              <a:rPr lang="en" sz="1600" dirty="0">
                <a:solidFill>
                  <a:srgbClr val="222222"/>
                </a:solidFill>
                <a:latin typeface="Open Sans"/>
                <a:ea typeface="Open Sans"/>
                <a:cs typeface="Open Sans"/>
                <a:sym typeface="Open Sans"/>
              </a:rPr>
              <a:t>health. </a:t>
            </a:r>
          </a:p>
          <a:p>
            <a:pPr rtl="0">
              <a:spcBef>
                <a:spcPts val="0"/>
              </a:spcBef>
              <a:buNone/>
            </a:pPr>
            <a:endParaRPr dirty="0"/>
          </a:p>
          <a:p>
            <a:pPr rtl="0">
              <a:spcBef>
                <a:spcPts val="0"/>
              </a:spcBef>
              <a:buNone/>
            </a:pPr>
            <a:endParaRPr dirty="0">
              <a:solidFill>
                <a:schemeClr val="dk1"/>
              </a:solidFill>
            </a:endParaRPr>
          </a:p>
          <a:p>
            <a:pPr>
              <a:spcBef>
                <a:spcPts val="0"/>
              </a:spcBef>
              <a:buNone/>
            </a:pPr>
            <a:endParaRPr dirty="0">
              <a:latin typeface="Open Sans"/>
              <a:ea typeface="Open Sans"/>
              <a:cs typeface="Open Sans"/>
              <a:sym typeface="Open Sans"/>
            </a:endParaRPr>
          </a:p>
        </p:txBody>
      </p:sp>
      <p:pic>
        <p:nvPicPr>
          <p:cNvPr id="53" name="Shape 53"/>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5081536" y="3544083"/>
            <a:ext cx="3529064" cy="2955535"/>
          </a:xfrm>
          <a:prstGeom prst="rect">
            <a:avLst/>
          </a:prstGeom>
          <a:noFill/>
          <a:ln>
            <a:noFill/>
          </a:ln>
        </p:spPr>
      </p:pic>
      <p:sp>
        <p:nvSpPr>
          <p:cNvPr id="54" name="Shape 54"/>
          <p:cNvSpPr txBox="1"/>
          <p:nvPr/>
        </p:nvSpPr>
        <p:spPr>
          <a:xfrm>
            <a:off x="6424201" y="2209000"/>
            <a:ext cx="2719799" cy="1373200"/>
          </a:xfrm>
          <a:prstGeom prst="rect">
            <a:avLst/>
          </a:prstGeom>
          <a:noFill/>
          <a:ln>
            <a:noFill/>
          </a:ln>
        </p:spPr>
        <p:txBody>
          <a:bodyPr lIns="91425" tIns="91425" rIns="91425" bIns="91425" anchor="ctr" anchorCtr="0">
            <a:noAutofit/>
          </a:bodyPr>
          <a:lstStyle/>
          <a:p>
            <a:pPr lvl="0" rtl="0">
              <a:spcBef>
                <a:spcPts val="0"/>
              </a:spcBef>
              <a:buNone/>
            </a:pPr>
            <a:r>
              <a:rPr lang="en" sz="1200" dirty="0">
                <a:solidFill>
                  <a:schemeClr val="dk1"/>
                </a:solidFill>
                <a:latin typeface="Open Sans"/>
                <a:ea typeface="Open Sans"/>
                <a:cs typeface="Open Sans"/>
                <a:sym typeface="Open Sans"/>
              </a:rPr>
              <a:t>Centralized web-application dedicated to the improvement, storage, display, dissemination, and discussion of current knowledge on historical disease emergence. </a:t>
            </a:r>
          </a:p>
        </p:txBody>
      </p:sp>
      <p:sp>
        <p:nvSpPr>
          <p:cNvPr id="55" name="Shape 55"/>
          <p:cNvSpPr txBox="1"/>
          <p:nvPr/>
        </p:nvSpPr>
        <p:spPr>
          <a:xfrm>
            <a:off x="5112912" y="1551600"/>
            <a:ext cx="3801900" cy="580399"/>
          </a:xfrm>
          <a:prstGeom prst="rect">
            <a:avLst/>
          </a:prstGeom>
          <a:noFill/>
          <a:ln>
            <a:noFill/>
          </a:ln>
        </p:spPr>
        <p:txBody>
          <a:bodyPr lIns="91425" tIns="91425" rIns="91425" bIns="91425" anchor="t" anchorCtr="0">
            <a:noAutofit/>
          </a:bodyPr>
          <a:lstStyle/>
          <a:p>
            <a:pPr>
              <a:spcBef>
                <a:spcPts val="0"/>
              </a:spcBef>
              <a:buNone/>
            </a:pPr>
            <a:r>
              <a:rPr lang="en" b="1" dirty="0">
                <a:latin typeface="Open Sans"/>
                <a:ea typeface="Open Sans"/>
                <a:cs typeface="Open Sans"/>
                <a:sym typeface="Open Sans"/>
              </a:rPr>
              <a:t>Emerging Infectious Disease </a:t>
            </a:r>
            <a:r>
              <a:rPr lang="en" b="1" dirty="0" smtClean="0">
                <a:latin typeface="Open Sans"/>
                <a:ea typeface="Open Sans"/>
                <a:cs typeface="Open Sans"/>
                <a:sym typeface="Open Sans"/>
              </a:rPr>
              <a:t>Repository (EIDR)</a:t>
            </a:r>
            <a:endParaRPr lang="en" b="1" dirty="0">
              <a:latin typeface="Open Sans"/>
              <a:ea typeface="Open Sans"/>
              <a:cs typeface="Open Sans"/>
              <a:sym typeface="Open Sans"/>
            </a:endParaRPr>
          </a:p>
        </p:txBody>
      </p:sp>
      <p:cxnSp>
        <p:nvCxnSpPr>
          <p:cNvPr id="56" name="Shape 56"/>
          <p:cNvCxnSpPr/>
          <p:nvPr/>
        </p:nvCxnSpPr>
        <p:spPr>
          <a:xfrm flipH="1">
            <a:off x="4832726" y="1114566"/>
            <a:ext cx="6299" cy="5510799"/>
          </a:xfrm>
          <a:prstGeom prst="straightConnector1">
            <a:avLst/>
          </a:prstGeom>
          <a:noFill/>
          <a:ln w="19050" cap="flat">
            <a:solidFill>
              <a:srgbClr val="B7B7B7"/>
            </a:solidFill>
            <a:prstDash val="solid"/>
            <a:round/>
            <a:headEnd type="none" w="lg" len="lg"/>
            <a:tailEnd type="none" w="lg" len="lg"/>
          </a:ln>
        </p:spPr>
      </p:cxnSp>
      <p:pic>
        <p:nvPicPr>
          <p:cNvPr id="59" name="Shape 59"/>
          <p:cNvPicPr preferRelativeResize="0"/>
          <p:nvPr/>
        </p:nvPicPr>
        <p:blipFill>
          <a:blip r:embed="rId6" cstate="print">
            <a:alphaModFix/>
            <a:extLst>
              <a:ext uri="{28A0092B-C50C-407E-A947-70E740481C1C}">
                <a14:useLocalDpi xmlns:a14="http://schemas.microsoft.com/office/drawing/2010/main"/>
              </a:ext>
            </a:extLst>
          </a:blip>
          <a:stretch>
            <a:fillRect/>
          </a:stretch>
        </p:blipFill>
        <p:spPr>
          <a:xfrm>
            <a:off x="4953000" y="2362200"/>
            <a:ext cx="1243455" cy="969600"/>
          </a:xfrm>
          <a:prstGeom prst="rect">
            <a:avLst/>
          </a:prstGeom>
          <a:noFill/>
          <a:ln>
            <a:noFill/>
          </a:ln>
        </p:spPr>
      </p:pic>
      <p:sp>
        <p:nvSpPr>
          <p:cNvPr id="21" name="Shape 48"/>
          <p:cNvSpPr txBox="1"/>
          <p:nvPr/>
        </p:nvSpPr>
        <p:spPr>
          <a:xfrm>
            <a:off x="457200" y="1162399"/>
            <a:ext cx="4265400" cy="969600"/>
          </a:xfrm>
          <a:prstGeom prst="rect">
            <a:avLst/>
          </a:prstGeom>
          <a:noFill/>
          <a:ln>
            <a:noFill/>
          </a:ln>
        </p:spPr>
        <p:txBody>
          <a:bodyPr lIns="91425" tIns="91425" rIns="91425" bIns="91425" anchor="t" anchorCtr="0">
            <a:noAutofit/>
          </a:bodyPr>
          <a:lstStyle/>
          <a:p>
            <a:pPr rtl="0">
              <a:spcBef>
                <a:spcPts val="0"/>
              </a:spcBef>
              <a:buNone/>
            </a:pPr>
            <a:r>
              <a:rPr lang="en-US" sz="1600" b="1" dirty="0" smtClean="0">
                <a:solidFill>
                  <a:srgbClr val="222222"/>
                </a:solidFill>
                <a:latin typeface="Open Sans"/>
                <a:ea typeface="Open Sans"/>
                <a:cs typeface="Open Sans"/>
                <a:sym typeface="Open Sans"/>
              </a:rPr>
              <a:t>Global Rapid Identification Tool (GRITS)</a:t>
            </a:r>
          </a:p>
          <a:p>
            <a:pPr marL="285750" indent="-285750" rtl="0">
              <a:spcBef>
                <a:spcPts val="0"/>
              </a:spcBef>
              <a:buFont typeface="Arial" panose="020B0604020202020204" pitchFamily="34" charset="0"/>
              <a:buChar char="•"/>
            </a:pPr>
            <a:r>
              <a:rPr lang="en-US" sz="1600" dirty="0" smtClean="0">
                <a:solidFill>
                  <a:srgbClr val="222222"/>
                </a:solidFill>
                <a:latin typeface="Open Sans"/>
                <a:sym typeface="Open Sans"/>
              </a:rPr>
              <a:t>Automated diagnosis from online feeds</a:t>
            </a:r>
          </a:p>
          <a:p>
            <a:pPr marL="285750" indent="-285750" rtl="0">
              <a:spcBef>
                <a:spcPts val="0"/>
              </a:spcBef>
              <a:buFont typeface="Arial" panose="020B0604020202020204" pitchFamily="34" charset="0"/>
              <a:buChar char="•"/>
            </a:pPr>
            <a:r>
              <a:rPr lang="en-US" sz="1600" dirty="0" smtClean="0">
                <a:solidFill>
                  <a:srgbClr val="222222"/>
                </a:solidFill>
                <a:latin typeface="Open Sans"/>
                <a:sym typeface="Open Sans"/>
              </a:rPr>
              <a:t>Validated via Amazon Mechanical Turk</a:t>
            </a:r>
          </a:p>
          <a:p>
            <a:pPr marL="285750" indent="-285750" rtl="0">
              <a:spcBef>
                <a:spcPts val="0"/>
              </a:spcBef>
              <a:buFont typeface="Arial" panose="020B0604020202020204" pitchFamily="34" charset="0"/>
              <a:buChar char="•"/>
            </a:pPr>
            <a:endParaRPr dirty="0"/>
          </a:p>
          <a:p>
            <a:pPr rtl="0">
              <a:spcBef>
                <a:spcPts val="0"/>
              </a:spcBef>
              <a:buNone/>
            </a:pPr>
            <a:endParaRPr dirty="0">
              <a:solidFill>
                <a:schemeClr val="dk1"/>
              </a:solidFill>
            </a:endParaRPr>
          </a:p>
          <a:p>
            <a:pPr>
              <a:spcBef>
                <a:spcPts val="0"/>
              </a:spcBef>
              <a:buNone/>
            </a:pPr>
            <a:endParaRPr dirty="0">
              <a:latin typeface="Open Sans"/>
              <a:ea typeface="Open Sans"/>
              <a:cs typeface="Open Sans"/>
              <a:sym typeface="Open Sans"/>
            </a:endParaRPr>
          </a:p>
        </p:txBody>
      </p:sp>
    </p:spTree>
    <p:extLst>
      <p:ext uri="{BB962C8B-B14F-4D97-AF65-F5344CB8AC3E}">
        <p14:creationId xmlns:p14="http://schemas.microsoft.com/office/powerpoint/2010/main" val="2695268348"/>
      </p:ext>
    </p:extLst>
  </p:cSld>
  <p:clrMapOvr>
    <a:masterClrMapping/>
  </p:clrMapOvr>
  <p:transition spd="slow">
    <p:cu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46915" name="Text Box 3"/>
          <p:cNvSpPr txBox="1">
            <a:spLocks noChangeArrowheads="1"/>
          </p:cNvSpPr>
          <p:nvPr/>
        </p:nvSpPr>
        <p:spPr bwMode="auto">
          <a:xfrm>
            <a:off x="3894667" y="381000"/>
            <a:ext cx="5689600" cy="3207032"/>
          </a:xfrm>
          <a:prstGeom prst="rect">
            <a:avLst/>
          </a:prstGeom>
          <a:noFill/>
          <a:ln w="9525">
            <a:noFill/>
            <a:miter lim="800000"/>
            <a:headEnd/>
            <a:tailEnd/>
          </a:ln>
          <a:effectLst/>
        </p:spPr>
        <p:txBody>
          <a:bodyPr>
            <a:spAutoFit/>
          </a:bodyPr>
          <a:lstStyle/>
          <a:p>
            <a:pPr>
              <a:lnSpc>
                <a:spcPct val="80000"/>
              </a:lnSpc>
              <a:spcBef>
                <a:spcPct val="50000"/>
              </a:spcBef>
              <a:defRPr/>
            </a:pPr>
            <a:r>
              <a:rPr lang="en-US" b="1" dirty="0">
                <a:effectLst>
                  <a:outerShdw blurRad="38100" dist="38100" dir="2700000" algn="tl">
                    <a:srgbClr val="C0C0C0"/>
                  </a:outerShdw>
                </a:effectLst>
              </a:rPr>
              <a:t>	</a:t>
            </a:r>
            <a:r>
              <a:rPr lang="en-US" b="1" dirty="0" smtClean="0">
                <a:effectLst>
                  <a:outerShdw blurRad="38100" dist="38100" dir="2700000" algn="tl">
                    <a:srgbClr val="C0C0C0"/>
                  </a:outerShdw>
                </a:effectLst>
              </a:rPr>
              <a:t>           </a:t>
            </a:r>
            <a:r>
              <a:rPr lang="en-US" sz="2800" b="1" dirty="0" smtClean="0"/>
              <a:t>Collaborators</a:t>
            </a:r>
          </a:p>
          <a:p>
            <a:pPr>
              <a:spcBef>
                <a:spcPct val="50000"/>
              </a:spcBef>
              <a:buFont typeface="Arial" pitchFamily="34" charset="0"/>
              <a:buChar char="•"/>
              <a:defRPr/>
            </a:pPr>
            <a:r>
              <a:rPr lang="en-US" sz="2000" dirty="0" smtClean="0">
                <a:latin typeface="+mn-lt"/>
              </a:rPr>
              <a:t>  UC Davis, </a:t>
            </a:r>
            <a:r>
              <a:rPr lang="en-US" sz="2000" dirty="0" err="1" smtClean="0">
                <a:latin typeface="+mn-lt"/>
              </a:rPr>
              <a:t>Metabiota</a:t>
            </a:r>
            <a:r>
              <a:rPr lang="en-US" sz="2000" dirty="0" smtClean="0">
                <a:latin typeface="+mn-lt"/>
              </a:rPr>
              <a:t>, WCS, Smithsonian</a:t>
            </a:r>
          </a:p>
          <a:p>
            <a:pPr>
              <a:spcBef>
                <a:spcPct val="50000"/>
              </a:spcBef>
              <a:buFont typeface="Arial" pitchFamily="34" charset="0"/>
              <a:buChar char="•"/>
              <a:defRPr/>
            </a:pPr>
            <a:r>
              <a:rPr lang="en-US" sz="2000" dirty="0" smtClean="0"/>
              <a:t>  Univ. Wyoming (David </a:t>
            </a:r>
            <a:r>
              <a:rPr lang="en-US" sz="2000" dirty="0" err="1" smtClean="0"/>
              <a:t>Finnoff</a:t>
            </a:r>
            <a:r>
              <a:rPr lang="en-US" sz="2000" dirty="0" smtClean="0"/>
              <a:t>)</a:t>
            </a:r>
            <a:endParaRPr lang="en-US" sz="2000" dirty="0" smtClean="0">
              <a:latin typeface="+mn-lt"/>
            </a:endParaRPr>
          </a:p>
          <a:p>
            <a:pPr>
              <a:spcBef>
                <a:spcPct val="50000"/>
              </a:spcBef>
              <a:buFont typeface="Arial" pitchFamily="34" charset="0"/>
              <a:buChar char="•"/>
              <a:defRPr/>
            </a:pPr>
            <a:r>
              <a:rPr lang="en-US" sz="2000" dirty="0" smtClean="0"/>
              <a:t>  Columbia Univ. (Ian </a:t>
            </a:r>
            <a:r>
              <a:rPr lang="en-US" sz="2000" dirty="0" err="1" smtClean="0"/>
              <a:t>Lipkin</a:t>
            </a:r>
            <a:r>
              <a:rPr lang="en-US" sz="2000" dirty="0" smtClean="0"/>
              <a:t>, Simon Anthony)</a:t>
            </a:r>
            <a:endParaRPr lang="en-US" sz="2000" dirty="0" smtClean="0">
              <a:latin typeface="+mn-lt"/>
            </a:endParaRPr>
          </a:p>
          <a:p>
            <a:pPr>
              <a:spcBef>
                <a:spcPct val="50000"/>
              </a:spcBef>
              <a:buFont typeface="Arial" pitchFamily="34" charset="0"/>
              <a:buChar char="•"/>
              <a:defRPr/>
            </a:pPr>
            <a:r>
              <a:rPr lang="en-US" sz="2000" dirty="0" smtClean="0">
                <a:latin typeface="+mn-lt"/>
              </a:rPr>
              <a:t>  100+ partners in 24 countries</a:t>
            </a:r>
            <a:endParaRPr lang="en-US" sz="2000" dirty="0" smtClean="0"/>
          </a:p>
          <a:p>
            <a:pPr>
              <a:spcBef>
                <a:spcPct val="50000"/>
              </a:spcBef>
              <a:buFont typeface="Arial" pitchFamily="34" charset="0"/>
              <a:buChar char="•"/>
              <a:defRPr/>
            </a:pPr>
            <a:r>
              <a:rPr lang="en-US" sz="2000" dirty="0" smtClean="0">
                <a:latin typeface="+mn-lt"/>
              </a:rPr>
              <a:t>  Wuhan Institute of Virology</a:t>
            </a:r>
            <a:r>
              <a:rPr lang="en-US" sz="2000" dirty="0" smtClean="0"/>
              <a:t>, Yunnan CDC</a:t>
            </a:r>
          </a:p>
          <a:p>
            <a:pPr>
              <a:spcBef>
                <a:spcPct val="50000"/>
              </a:spcBef>
              <a:buFont typeface="Arial" pitchFamily="34" charset="0"/>
              <a:buChar char="•"/>
              <a:defRPr/>
            </a:pPr>
            <a:r>
              <a:rPr lang="en-US" sz="2000" dirty="0">
                <a:latin typeface="+mn-lt"/>
              </a:rPr>
              <a:t> </a:t>
            </a:r>
            <a:r>
              <a:rPr lang="en-US" sz="2000" dirty="0" smtClean="0">
                <a:latin typeface="+mn-lt"/>
              </a:rPr>
              <a:t> </a:t>
            </a:r>
            <a:r>
              <a:rPr lang="en-US" sz="2000" dirty="0" err="1" smtClean="0">
                <a:latin typeface="+mn-lt"/>
              </a:rPr>
              <a:t>Universiti</a:t>
            </a:r>
            <a:r>
              <a:rPr lang="en-US" sz="2000" dirty="0" smtClean="0">
                <a:latin typeface="+mn-lt"/>
              </a:rPr>
              <a:t> Malaysia Sabah, Sabah Wildlife Dept.</a:t>
            </a:r>
          </a:p>
        </p:txBody>
      </p:sp>
      <p:pic>
        <p:nvPicPr>
          <p:cNvPr id="4" name="Picture 11" descr="National-Institutes-of-Health.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8090" y="5500170"/>
            <a:ext cx="954757" cy="97770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stretch>
            <a:fillRect/>
          </a:stretch>
        </p:blipFill>
        <p:spPr>
          <a:xfrm>
            <a:off x="6464876" y="4350488"/>
            <a:ext cx="686788" cy="892825"/>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034922" y="4294430"/>
            <a:ext cx="2072263" cy="1707220"/>
          </a:xfrm>
          <a:prstGeom prst="rect">
            <a:avLst/>
          </a:prstGeom>
        </p:spPr>
      </p:pic>
      <p:pic>
        <p:nvPicPr>
          <p:cNvPr id="7" name="Picture 2"/>
          <p:cNvPicPr>
            <a:picLocks noChangeAspect="1" noChangeArrowheads="1"/>
          </p:cNvPicPr>
          <p:nvPr/>
        </p:nvPicPr>
        <p:blipFill rotWithShape="1">
          <a:blip r:embed="rId6" cstate="print"/>
          <a:srcRect l="19040" t="37083" r="75867" b="43750"/>
          <a:stretch/>
        </p:blipFill>
        <p:spPr bwMode="auto">
          <a:xfrm>
            <a:off x="7557845" y="4131547"/>
            <a:ext cx="1135248" cy="1330708"/>
          </a:xfrm>
          <a:prstGeom prst="rect">
            <a:avLst/>
          </a:prstGeom>
          <a:noFill/>
          <a:ln w="9525">
            <a:noFill/>
            <a:miter lim="800000"/>
            <a:headEnd/>
            <a:tailEnd/>
          </a:ln>
        </p:spPr>
      </p:pic>
      <p:pic>
        <p:nvPicPr>
          <p:cNvPr id="8" name="Picture 7"/>
          <p:cNvPicPr>
            <a:picLocks noChangeAspect="1"/>
          </p:cNvPicPr>
          <p:nvPr/>
        </p:nvPicPr>
        <p:blipFill>
          <a:blip r:embed="rId7"/>
          <a:stretch>
            <a:fillRect/>
          </a:stretch>
        </p:blipFill>
        <p:spPr>
          <a:xfrm>
            <a:off x="6206067" y="5500170"/>
            <a:ext cx="1066800" cy="1064666"/>
          </a:xfrm>
          <a:prstGeom prst="rect">
            <a:avLst/>
          </a:prstGeom>
        </p:spPr>
      </p:pic>
      <p:sp>
        <p:nvSpPr>
          <p:cNvPr id="10" name="Text Box 3"/>
          <p:cNvSpPr txBox="1">
            <a:spLocks noChangeArrowheads="1"/>
          </p:cNvSpPr>
          <p:nvPr/>
        </p:nvSpPr>
        <p:spPr bwMode="auto">
          <a:xfrm>
            <a:off x="3894667" y="3723655"/>
            <a:ext cx="5689600" cy="445635"/>
          </a:xfrm>
          <a:prstGeom prst="rect">
            <a:avLst/>
          </a:prstGeom>
          <a:noFill/>
          <a:ln w="9525">
            <a:noFill/>
            <a:miter lim="800000"/>
            <a:headEnd/>
            <a:tailEnd/>
          </a:ln>
          <a:effectLst/>
        </p:spPr>
        <p:txBody>
          <a:bodyPr>
            <a:spAutoFit/>
          </a:bodyPr>
          <a:lstStyle/>
          <a:p>
            <a:pPr>
              <a:lnSpc>
                <a:spcPct val="80000"/>
              </a:lnSpc>
              <a:spcBef>
                <a:spcPct val="50000"/>
              </a:spcBef>
              <a:defRPr/>
            </a:pPr>
            <a:r>
              <a:rPr lang="en-US" b="1" dirty="0" smtClean="0">
                <a:effectLst>
                  <a:outerShdw blurRad="38100" dist="38100" dir="2700000" algn="tl">
                    <a:srgbClr val="C0C0C0"/>
                  </a:outerShdw>
                </a:effectLst>
              </a:rPr>
              <a:t>		</a:t>
            </a:r>
            <a:r>
              <a:rPr lang="en-US" sz="2800" b="1" dirty="0" smtClean="0"/>
              <a:t>Funders</a:t>
            </a:r>
          </a:p>
        </p:txBody>
      </p:sp>
      <p:pic>
        <p:nvPicPr>
          <p:cNvPr id="2"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651" y="1159105"/>
            <a:ext cx="3884046" cy="4991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126534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68263" y="41275"/>
            <a:ext cx="7772400" cy="1143000"/>
          </a:xfrm>
        </p:spPr>
        <p:txBody>
          <a:bodyPr/>
          <a:lstStyle/>
          <a:p>
            <a:pPr eaLnBrk="1" hangingPunct="1"/>
            <a:endParaRPr lang="en-US" dirty="0"/>
          </a:p>
        </p:txBody>
      </p:sp>
      <p:pic>
        <p:nvPicPr>
          <p:cNvPr id="23555" name="Picture 2"/>
          <p:cNvPicPr>
            <a:picLocks noGrp="1" noChangeAspect="1" noChangeArrowheads="1"/>
          </p:cNvPicPr>
          <p:nvPr>
            <p:ph idx="1"/>
          </p:nvPr>
        </p:nvPicPr>
        <p:blipFill>
          <a:blip r:embed="rId3"/>
          <a:srcRect/>
          <a:stretch>
            <a:fillRect/>
          </a:stretch>
        </p:blipFill>
        <p:spPr>
          <a:xfrm>
            <a:off x="179388" y="1219200"/>
            <a:ext cx="8713787" cy="4613275"/>
          </a:xfrm>
          <a:noFill/>
        </p:spPr>
      </p:pic>
      <p:sp>
        <p:nvSpPr>
          <p:cNvPr id="23556" name="Rectangle 4"/>
          <p:cNvSpPr>
            <a:spLocks noChangeArrowheads="1"/>
          </p:cNvSpPr>
          <p:nvPr/>
        </p:nvSpPr>
        <p:spPr bwMode="auto">
          <a:xfrm>
            <a:off x="179388" y="5791200"/>
            <a:ext cx="8640762" cy="1296988"/>
          </a:xfrm>
          <a:prstGeom prst="rect">
            <a:avLst/>
          </a:prstGeom>
          <a:noFill/>
          <a:ln w="9525">
            <a:noFill/>
            <a:miter lim="800000"/>
            <a:headEnd/>
            <a:tailEnd/>
          </a:ln>
        </p:spPr>
        <p:txBody>
          <a:bodyPr lIns="0" tIns="0" rIns="0" bIns="0">
            <a:prstTxWarp prst="textNoShape">
              <a:avLst/>
            </a:prstTxWarp>
          </a:bodyPr>
          <a:lstStyle/>
          <a:p>
            <a:pPr marL="188913" indent="-188913">
              <a:spcAft>
                <a:spcPct val="35000"/>
              </a:spcAft>
              <a:buClr>
                <a:schemeClr val="bg2"/>
              </a:buClr>
              <a:buSzPct val="110000"/>
              <a:buFontTx/>
              <a:buChar char="•"/>
            </a:pPr>
            <a:endParaRPr lang="en-GB" sz="2000" dirty="0"/>
          </a:p>
        </p:txBody>
      </p:sp>
      <p:sp>
        <p:nvSpPr>
          <p:cNvPr id="23557" name="Text Box 5"/>
          <p:cNvSpPr txBox="1">
            <a:spLocks noChangeArrowheads="1"/>
          </p:cNvSpPr>
          <p:nvPr/>
        </p:nvSpPr>
        <p:spPr bwMode="auto">
          <a:xfrm>
            <a:off x="6858000" y="6172200"/>
            <a:ext cx="2459038" cy="338138"/>
          </a:xfrm>
          <a:prstGeom prst="rect">
            <a:avLst/>
          </a:prstGeom>
          <a:noFill/>
          <a:ln w="9525">
            <a:noFill/>
            <a:miter lim="800000"/>
            <a:headEnd/>
            <a:tailEnd/>
          </a:ln>
        </p:spPr>
        <p:txBody>
          <a:bodyPr wrap="none">
            <a:prstTxWarp prst="textNoShape">
              <a:avLst/>
            </a:prstTxWarp>
            <a:spAutoFit/>
          </a:bodyPr>
          <a:lstStyle/>
          <a:p>
            <a:r>
              <a:rPr lang="en-US" sz="1600"/>
              <a:t>Jones </a:t>
            </a:r>
            <a:r>
              <a:rPr lang="en-US" sz="1600" i="1"/>
              <a:t>et al</a:t>
            </a:r>
            <a:r>
              <a:rPr lang="en-US" sz="1600"/>
              <a:t>. 2008 </a:t>
            </a:r>
            <a:r>
              <a:rPr lang="en-US" sz="1600" i="1"/>
              <a:t>Nature</a:t>
            </a:r>
          </a:p>
        </p:txBody>
      </p:sp>
    </p:spTree>
    <p:extLst>
      <p:ext uri="{BB962C8B-B14F-4D97-AF65-F5344CB8AC3E}">
        <p14:creationId xmlns:p14="http://schemas.microsoft.com/office/powerpoint/2010/main" val="10379570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66751" y="762000"/>
            <a:ext cx="7772400" cy="1143000"/>
          </a:xfrm>
        </p:spPr>
        <p:txBody>
          <a:bodyPr>
            <a:normAutofit/>
          </a:bodyPr>
          <a:lstStyle/>
          <a:p>
            <a:pPr eaLnBrk="1" hangingPunct="1"/>
            <a:r>
              <a:rPr lang="en-GB" sz="2800" dirty="0" smtClean="0"/>
              <a:t>Spatial reporting bias by country</a:t>
            </a:r>
            <a:endParaRPr lang="en-US" sz="2800" dirty="0"/>
          </a:p>
        </p:txBody>
      </p:sp>
      <p:pic>
        <p:nvPicPr>
          <p:cNvPr id="29699" name="Picture 3" descr="Bias_20070724"/>
          <p:cNvPicPr>
            <a:picLocks noChangeAspect="1" noChangeArrowheads="1"/>
          </p:cNvPicPr>
          <p:nvPr/>
        </p:nvPicPr>
        <p:blipFill>
          <a:blip r:embed="rId3"/>
          <a:srcRect/>
          <a:stretch>
            <a:fillRect/>
          </a:stretch>
        </p:blipFill>
        <p:spPr bwMode="auto">
          <a:xfrm>
            <a:off x="1219200" y="1703582"/>
            <a:ext cx="7239001" cy="3639942"/>
          </a:xfrm>
          <a:prstGeom prst="rect">
            <a:avLst/>
          </a:prstGeom>
          <a:noFill/>
          <a:ln w="9525">
            <a:noFill/>
            <a:miter lim="800000"/>
            <a:headEnd/>
            <a:tailEnd/>
          </a:ln>
        </p:spPr>
      </p:pic>
      <p:sp>
        <p:nvSpPr>
          <p:cNvPr id="29700" name="Rectangle 4"/>
          <p:cNvSpPr>
            <a:spLocks noChangeArrowheads="1"/>
          </p:cNvSpPr>
          <p:nvPr/>
        </p:nvSpPr>
        <p:spPr bwMode="auto">
          <a:xfrm>
            <a:off x="236538" y="5410200"/>
            <a:ext cx="8713787" cy="369332"/>
          </a:xfrm>
          <a:prstGeom prst="rect">
            <a:avLst/>
          </a:prstGeom>
          <a:noFill/>
          <a:ln w="9525">
            <a:noFill/>
            <a:miter lim="800000"/>
            <a:headEnd/>
            <a:tailEnd/>
          </a:ln>
        </p:spPr>
        <p:txBody>
          <a:bodyPr>
            <a:prstTxWarp prst="textNoShape">
              <a:avLst/>
            </a:prstTxWarp>
            <a:spAutoFit/>
          </a:bodyPr>
          <a:lstStyle/>
          <a:p>
            <a:r>
              <a:rPr lang="en-US" dirty="0" smtClean="0"/>
              <a:t>Each author’s country from every </a:t>
            </a:r>
            <a:r>
              <a:rPr lang="en-US" i="1" dirty="0" smtClean="0"/>
              <a:t>JID </a:t>
            </a:r>
            <a:r>
              <a:rPr lang="en-US" dirty="0" smtClean="0"/>
              <a:t>paper 1973-2004</a:t>
            </a:r>
            <a:endParaRPr lang="en-US" dirty="0"/>
          </a:p>
        </p:txBody>
      </p:sp>
    </p:spTree>
    <p:extLst>
      <p:ext uri="{BB962C8B-B14F-4D97-AF65-F5344CB8AC3E}">
        <p14:creationId xmlns:p14="http://schemas.microsoft.com/office/powerpoint/2010/main" val="7356462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40267" y="0"/>
            <a:ext cx="8229600" cy="1143000"/>
          </a:xfrm>
        </p:spPr>
        <p:txBody>
          <a:bodyPr/>
          <a:lstStyle/>
          <a:p>
            <a:pPr eaLnBrk="1" hangingPunct="1"/>
            <a:r>
              <a:rPr lang="en-US" sz="2000" smtClean="0"/>
              <a:t>Temporal patterns in EID events</a:t>
            </a:r>
          </a:p>
        </p:txBody>
      </p:sp>
      <p:sp>
        <p:nvSpPr>
          <p:cNvPr id="89091" name="Text Box 3"/>
          <p:cNvSpPr txBox="1">
            <a:spLocks noChangeArrowheads="1"/>
          </p:cNvSpPr>
          <p:nvPr/>
        </p:nvSpPr>
        <p:spPr bwMode="auto">
          <a:xfrm>
            <a:off x="6970889" y="6450013"/>
            <a:ext cx="174759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1600" dirty="0">
                <a:latin typeface="Arial" pitchFamily="34" charset="0"/>
              </a:rPr>
              <a:t>Jones </a:t>
            </a:r>
            <a:r>
              <a:rPr lang="en-US" sz="1600" i="1" dirty="0">
                <a:latin typeface="Arial" pitchFamily="34" charset="0"/>
              </a:rPr>
              <a:t>et al</a:t>
            </a:r>
            <a:r>
              <a:rPr lang="en-US" sz="1600" dirty="0">
                <a:latin typeface="Arial" pitchFamily="34" charset="0"/>
              </a:rPr>
              <a:t>. </a:t>
            </a:r>
            <a:r>
              <a:rPr lang="en-US" sz="1600" dirty="0" smtClean="0">
                <a:latin typeface="Arial" pitchFamily="34" charset="0"/>
              </a:rPr>
              <a:t>2008</a:t>
            </a:r>
            <a:endParaRPr lang="en-US" sz="1600" dirty="0">
              <a:latin typeface="Arial" pitchFamily="34" charset="0"/>
            </a:endParaRPr>
          </a:p>
        </p:txBody>
      </p:sp>
      <p:sp>
        <p:nvSpPr>
          <p:cNvPr id="89092" name="Rectangle 4"/>
          <p:cNvSpPr>
            <a:spLocks noChangeArrowheads="1"/>
          </p:cNvSpPr>
          <p:nvPr/>
        </p:nvSpPr>
        <p:spPr bwMode="auto">
          <a:xfrm>
            <a:off x="5181600" y="1295400"/>
            <a:ext cx="3681589"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2900" indent="-342900">
              <a:spcBef>
                <a:spcPct val="20000"/>
              </a:spcBef>
              <a:buFontTx/>
              <a:buChar char="•"/>
            </a:pPr>
            <a:r>
              <a:rPr lang="en-GB" sz="1800" dirty="0">
                <a:latin typeface="Arial" pitchFamily="34" charset="0"/>
              </a:rPr>
              <a:t>EID events have increased over time, correcting for reporter bias (GLM</a:t>
            </a:r>
            <a:r>
              <a:rPr lang="en-GB" sz="1800" baseline="-25000" dirty="0">
                <a:latin typeface="Arial" pitchFamily="34" charset="0"/>
              </a:rPr>
              <a:t>P,JID</a:t>
            </a:r>
            <a:r>
              <a:rPr lang="en-GB" sz="1800" dirty="0">
                <a:latin typeface="Arial" pitchFamily="34" charset="0"/>
              </a:rPr>
              <a:t> F = 86.4, p &lt;0.001, </a:t>
            </a:r>
            <a:r>
              <a:rPr lang="en-GB" sz="1800" dirty="0" err="1">
                <a:latin typeface="Arial" pitchFamily="34" charset="0"/>
              </a:rPr>
              <a:t>d.f.</a:t>
            </a:r>
            <a:r>
              <a:rPr lang="en-GB" sz="1800" dirty="0">
                <a:latin typeface="Arial" pitchFamily="34" charset="0"/>
              </a:rPr>
              <a:t>=57)</a:t>
            </a:r>
          </a:p>
          <a:p>
            <a:pPr marL="342900" lvl="0" indent="-342900">
              <a:spcBef>
                <a:spcPct val="20000"/>
              </a:spcBef>
              <a:buFontTx/>
              <a:buChar char="•"/>
            </a:pPr>
            <a:endParaRPr lang="en-GB" b="1" dirty="0">
              <a:solidFill>
                <a:prstClr val="black"/>
              </a:solidFill>
              <a:latin typeface="Arial" pitchFamily="34" charset="0"/>
            </a:endParaRPr>
          </a:p>
          <a:p>
            <a:pPr marL="342900" lvl="0" indent="-342900">
              <a:spcBef>
                <a:spcPct val="20000"/>
              </a:spcBef>
              <a:buFontTx/>
              <a:buChar char="•"/>
            </a:pPr>
            <a:r>
              <a:rPr lang="en-GB" dirty="0">
                <a:solidFill>
                  <a:prstClr val="black"/>
                </a:solidFill>
                <a:latin typeface="Arial" pitchFamily="34" charset="0"/>
              </a:rPr>
              <a:t>~5 new EIDs each year</a:t>
            </a:r>
          </a:p>
          <a:p>
            <a:pPr marL="342900" lvl="0" indent="-342900">
              <a:spcBef>
                <a:spcPct val="20000"/>
              </a:spcBef>
              <a:buFontTx/>
              <a:buChar char="•"/>
            </a:pPr>
            <a:endParaRPr lang="en-GB" dirty="0">
              <a:solidFill>
                <a:prstClr val="black"/>
              </a:solidFill>
              <a:latin typeface="Arial" pitchFamily="34" charset="0"/>
            </a:endParaRPr>
          </a:p>
          <a:p>
            <a:pPr marL="342900" lvl="0" indent="-342900">
              <a:spcBef>
                <a:spcPct val="20000"/>
              </a:spcBef>
              <a:buFontTx/>
              <a:buChar char="•"/>
            </a:pPr>
            <a:r>
              <a:rPr lang="en-GB" dirty="0">
                <a:solidFill>
                  <a:prstClr val="black"/>
                </a:solidFill>
                <a:latin typeface="Arial" pitchFamily="34" charset="0"/>
              </a:rPr>
              <a:t>~3 new </a:t>
            </a:r>
            <a:r>
              <a:rPr lang="en-GB" dirty="0" err="1">
                <a:solidFill>
                  <a:prstClr val="black"/>
                </a:solidFill>
                <a:latin typeface="Arial" pitchFamily="34" charset="0"/>
              </a:rPr>
              <a:t>Zoonoses</a:t>
            </a:r>
            <a:r>
              <a:rPr lang="en-GB" dirty="0">
                <a:solidFill>
                  <a:prstClr val="black"/>
                </a:solidFill>
                <a:latin typeface="Arial" pitchFamily="34" charset="0"/>
              </a:rPr>
              <a:t> each year</a:t>
            </a:r>
          </a:p>
          <a:p>
            <a:pPr marL="342900" indent="-342900">
              <a:spcBef>
                <a:spcPct val="20000"/>
              </a:spcBef>
              <a:buFontTx/>
              <a:buChar char="•"/>
            </a:pPr>
            <a:endParaRPr lang="en-GB" sz="1800" dirty="0">
              <a:latin typeface="Arial" pitchFamily="34" charset="0"/>
            </a:endParaRPr>
          </a:p>
          <a:p>
            <a:pPr marL="342900" indent="-342900">
              <a:spcBef>
                <a:spcPct val="20000"/>
              </a:spcBef>
              <a:buFontTx/>
              <a:buChar char="•"/>
            </a:pPr>
            <a:r>
              <a:rPr lang="en-GB" sz="1800" b="1" dirty="0">
                <a:latin typeface="Arial" pitchFamily="34" charset="0"/>
              </a:rPr>
              <a:t>Zoonotic EIDs from wildlife</a:t>
            </a:r>
            <a:r>
              <a:rPr lang="en-GB" sz="1800" dirty="0">
                <a:latin typeface="Arial" pitchFamily="34" charset="0"/>
              </a:rPr>
              <a:t> reach highest proportion in recent decade </a:t>
            </a:r>
          </a:p>
          <a:p>
            <a:pPr marL="342900" indent="-342900">
              <a:spcBef>
                <a:spcPct val="20000"/>
              </a:spcBef>
              <a:buFontTx/>
              <a:buChar char="•"/>
            </a:pPr>
            <a:endParaRPr lang="en-GB" sz="1800" dirty="0">
              <a:latin typeface="Arial" pitchFamily="34" charset="0"/>
            </a:endParaRPr>
          </a:p>
          <a:p>
            <a:pPr marL="342900" indent="-342900">
              <a:spcBef>
                <a:spcPct val="20000"/>
              </a:spcBef>
              <a:buFontTx/>
              <a:buChar char="•"/>
            </a:pPr>
            <a:endParaRPr lang="en-GB" sz="1800" dirty="0">
              <a:latin typeface="Arial" pitchFamily="34" charset="0"/>
            </a:endParaRPr>
          </a:p>
        </p:txBody>
      </p:sp>
      <p:pic>
        <p:nvPicPr>
          <p:cNvPr id="89093" name="Picture 5" descr="figur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178" y="1196975"/>
            <a:ext cx="4766733"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68369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056" y="491064"/>
            <a:ext cx="7543800" cy="3771900"/>
          </a:xfrm>
          <a:prstGeom prst="rect">
            <a:avLst/>
          </a:prstGeom>
        </p:spPr>
      </p:pic>
      <p:pic>
        <p:nvPicPr>
          <p:cNvPr id="2" name="Picture 1" descr="Screen Shot 2013-12-06 at 4.24.22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81700" y="4262964"/>
            <a:ext cx="3162300" cy="2425700"/>
          </a:xfrm>
          <a:prstGeom prst="rect">
            <a:avLst/>
          </a:prstGeom>
        </p:spPr>
      </p:pic>
      <p:graphicFrame>
        <p:nvGraphicFramePr>
          <p:cNvPr id="9" name="Group 4"/>
          <p:cNvGraphicFramePr>
            <a:graphicFrameLocks noGrp="1"/>
          </p:cNvGraphicFramePr>
          <p:nvPr>
            <p:extLst>
              <p:ext uri="{D42A27DB-BD31-4B8C-83A1-F6EECF244321}">
                <p14:modId xmlns:p14="http://schemas.microsoft.com/office/powerpoint/2010/main" val="2592637712"/>
              </p:ext>
            </p:extLst>
          </p:nvPr>
        </p:nvGraphicFramePr>
        <p:xfrm>
          <a:off x="285998" y="4245846"/>
          <a:ext cx="3714750" cy="2412206"/>
        </p:xfrm>
        <a:graphic>
          <a:graphicData uri="http://schemas.openxmlformats.org/drawingml/2006/table">
            <a:tbl>
              <a:tblPr/>
              <a:tblGrid>
                <a:gridCol w="1651992"/>
                <a:gridCol w="1241227"/>
                <a:gridCol w="821531"/>
              </a:tblGrid>
              <a:tr h="522387">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endParaRPr kumimoji="0" lang="en-US" sz="1400" b="1" i="0" u="none" strike="noStrike" cap="none" normalizeH="0" baseline="0" dirty="0">
                        <a:ln>
                          <a:noFill/>
                        </a:ln>
                        <a:solidFill>
                          <a:srgbClr val="000000"/>
                        </a:solidFill>
                        <a:effectLst/>
                        <a:latin typeface="Helvetica" charset="0"/>
                        <a:ea typeface="ＭＳ Ｐゴシック" charset="0"/>
                        <a:cs typeface="Helvetica" charset="0"/>
                        <a:sym typeface="Helvetica" charset="0"/>
                      </a:endParaRPr>
                    </a:p>
                  </a:txBody>
                  <a:tcPr marL="35719" marR="35719" marT="35719" marB="35719" anchor="ctr" horzOverflow="overflow">
                    <a:lnL cap="flat">
                      <a:noFill/>
                    </a:lnL>
                    <a:lnR w="12700" cap="flat" cmpd="sng" algn="ctr">
                      <a:solidFill>
                        <a:srgbClr val="000000"/>
                      </a:solidFill>
                      <a:prstDash val="dash"/>
                      <a:miter lim="0"/>
                      <a:headEnd type="none" w="med" len="med"/>
                      <a:tailEnd type="none" w="med" len="med"/>
                    </a:lnR>
                    <a:lnT cap="flat">
                      <a:noFill/>
                    </a:lnT>
                    <a:lnB w="12700" cap="flat" cmpd="sng" algn="ctr">
                      <a:solidFill>
                        <a:srgbClr val="000000"/>
                      </a:solidFill>
                      <a:prstDash val="solid"/>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dirty="0">
                          <a:ln>
                            <a:noFill/>
                          </a:ln>
                          <a:solidFill>
                            <a:srgbClr val="000000"/>
                          </a:solidFill>
                          <a:effectLst/>
                          <a:latin typeface="Helvetica" charset="0"/>
                          <a:ea typeface="ＭＳ Ｐゴシック" charset="0"/>
                          <a:cs typeface="Helvetica" charset="0"/>
                          <a:sym typeface="Helvetica" charset="0"/>
                        </a:rPr>
                        <a:t>relative influence (%)</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w="12700" cap="flat" cmpd="sng" algn="ctr">
                      <a:solidFill>
                        <a:srgbClr val="000000"/>
                      </a:solidFill>
                      <a:prstDash val="dash"/>
                      <a:miter lim="0"/>
                      <a:headEnd type="none" w="med" len="med"/>
                      <a:tailEnd type="none" w="med" len="med"/>
                    </a:lnR>
                    <a:lnT cap="flat">
                      <a:noFill/>
                    </a:lnT>
                    <a:lnB w="12700" cap="flat" cmpd="sng" algn="ctr">
                      <a:solidFill>
                        <a:srgbClr val="000000"/>
                      </a:solidFill>
                      <a:prstDash val="solid"/>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a:ln>
                            <a:noFill/>
                          </a:ln>
                          <a:solidFill>
                            <a:srgbClr val="000000"/>
                          </a:solidFill>
                          <a:effectLst/>
                          <a:latin typeface="Helvetica" charset="0"/>
                          <a:ea typeface="ＭＳ Ｐゴシック" charset="0"/>
                          <a:cs typeface="Helvetica" charset="0"/>
                          <a:sym typeface="Helvetica" charset="0"/>
                        </a:rPr>
                        <a:t>std. dev.</a:t>
                      </a:r>
                      <a:endParaRPr kumimoji="0" lang="en-US" sz="2000" b="0" i="0" u="none" strike="noStrike" cap="none" normalizeH="0" baseline="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cap="flat">
                      <a:noFill/>
                    </a:lnT>
                    <a:lnB w="12700" cap="flat" cmpd="sng" algn="ctr">
                      <a:solidFill>
                        <a:srgbClr val="000000"/>
                      </a:solidFill>
                      <a:prstDash val="solid"/>
                      <a:miter lim="0"/>
                      <a:headEnd type="none" w="med" len="med"/>
                      <a:tailEnd type="none" w="med" len="med"/>
                    </a:lnB>
                    <a:lnTlToBr>
                      <a:noFill/>
                    </a:lnTlToBr>
                    <a:lnBlToTr>
                      <a:noFill/>
                    </a:lnBlToTr>
                    <a:noFill/>
                  </a:tcPr>
                </a:tc>
              </a:tr>
              <a:tr h="303609">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dirty="0" smtClean="0">
                          <a:ln>
                            <a:noFill/>
                          </a:ln>
                          <a:solidFill>
                            <a:srgbClr val="000000"/>
                          </a:solidFill>
                          <a:effectLst/>
                          <a:latin typeface="Helvetica" charset="0"/>
                          <a:ea typeface="ＭＳ Ｐゴシック" charset="0"/>
                          <a:cs typeface="Helvetica" charset="0"/>
                          <a:sym typeface="Helvetica" charset="0"/>
                        </a:rPr>
                        <a:t>population</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cap="flat">
                      <a:noFill/>
                    </a:lnL>
                    <a:lnR w="12700"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27.99</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solid"/>
                      <a:miter lim="0"/>
                      <a:headEnd type="none" w="med" len="med"/>
                      <a:tailEnd type="none" w="med" len="med"/>
                    </a:lnL>
                    <a:lnR w="12700" cap="flat" cmpd="sng" algn="ctr">
                      <a:solidFill>
                        <a:srgbClr val="000000"/>
                      </a:solidFill>
                      <a:prstDash val="dash"/>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2.99</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w="12700" cap="flat" cmpd="sng" algn="ctr">
                      <a:solidFill>
                        <a:srgbClr val="000000"/>
                      </a:solidFill>
                      <a:prstDash val="solid"/>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r>
              <a:tr h="303609">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dirty="0" smtClean="0">
                          <a:ln>
                            <a:noFill/>
                          </a:ln>
                          <a:solidFill>
                            <a:srgbClr val="000000"/>
                          </a:solidFill>
                          <a:effectLst/>
                          <a:latin typeface="Helvetica" charset="0"/>
                          <a:ea typeface="ＭＳ Ｐゴシック" charset="0"/>
                          <a:cs typeface="Helvetica" charset="0"/>
                          <a:sym typeface="Helvetica" charset="0"/>
                        </a:rPr>
                        <a:t>mammal diversity</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cap="flat">
                      <a:noFill/>
                    </a:lnL>
                    <a:lnR w="12700" cap="flat" cmpd="sng" algn="ctr">
                      <a:solidFill>
                        <a:srgbClr val="000000"/>
                      </a:solidFill>
                      <a:prstDash val="solid"/>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19.84</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solid"/>
                      <a:miter lim="0"/>
                      <a:headEnd type="none" w="med" len="med"/>
                      <a:tailEnd type="none" w="med" len="med"/>
                    </a:lnL>
                    <a:lnR w="12700" cap="flat" cmpd="sng" algn="ctr">
                      <a:solidFill>
                        <a:srgbClr val="000000"/>
                      </a:solidFill>
                      <a:prstDash val="dash"/>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3.30</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r>
              <a:tr h="303609">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dirty="0" smtClean="0">
                          <a:ln>
                            <a:noFill/>
                          </a:ln>
                          <a:solidFill>
                            <a:srgbClr val="000000"/>
                          </a:solidFill>
                          <a:effectLst/>
                          <a:latin typeface="Helvetica" charset="0"/>
                          <a:ea typeface="ＭＳ Ｐゴシック" charset="0"/>
                          <a:cs typeface="Helvetica" charset="0"/>
                          <a:sym typeface="Helvetica" charset="0"/>
                        </a:rPr>
                        <a:t>change: pop</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cap="flat">
                      <a:noFill/>
                    </a:lnL>
                    <a:lnR w="12700" cap="flat" cmpd="sng" algn="ctr">
                      <a:solidFill>
                        <a:srgbClr val="000000"/>
                      </a:solidFill>
                      <a:prstDash val="solid"/>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13.54</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solid"/>
                      <a:miter lim="0"/>
                      <a:headEnd type="none" w="med" len="med"/>
                      <a:tailEnd type="none" w="med" len="med"/>
                    </a:lnL>
                    <a:lnR w="12700" cap="flat" cmpd="sng" algn="ctr">
                      <a:solidFill>
                        <a:srgbClr val="000000"/>
                      </a:solidFill>
                      <a:prstDash val="dash"/>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1.54</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r>
              <a:tr h="303609">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defRPr/>
                      </a:pPr>
                      <a:r>
                        <a:rPr kumimoji="0" lang="en-US" sz="1400" b="1" i="0" u="none" strike="noStrike" cap="none" normalizeH="0" baseline="0" dirty="0" smtClean="0">
                          <a:ln>
                            <a:noFill/>
                          </a:ln>
                          <a:solidFill>
                            <a:srgbClr val="000000"/>
                          </a:solidFill>
                          <a:effectLst/>
                          <a:latin typeface="Helvetica" charset="0"/>
                          <a:ea typeface="ＭＳ Ｐゴシック" charset="0"/>
                          <a:cs typeface="Helvetica" charset="0"/>
                          <a:sym typeface="Helvetica" charset="0"/>
                        </a:rPr>
                        <a:t>change: pasture</a:t>
                      </a:r>
                      <a:endPar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cap="flat">
                      <a:noFill/>
                    </a:lnL>
                    <a:lnR w="12700" cap="flat" cmpd="sng" algn="ctr">
                      <a:solidFill>
                        <a:srgbClr val="000000"/>
                      </a:solidFill>
                      <a:prstDash val="solid"/>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11.71</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solid"/>
                      <a:miter lim="0"/>
                      <a:headEnd type="none" w="med" len="med"/>
                      <a:tailEnd type="none" w="med" len="med"/>
                    </a:lnL>
                    <a:lnR w="12700" cap="flat" cmpd="sng" algn="ctr">
                      <a:solidFill>
                        <a:srgbClr val="000000"/>
                      </a:solidFill>
                      <a:prstDash val="dash"/>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1.30</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r>
              <a:tr h="299145">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dirty="0" smtClean="0">
                          <a:ln>
                            <a:noFill/>
                          </a:ln>
                          <a:solidFill>
                            <a:srgbClr val="000000"/>
                          </a:solidFill>
                          <a:effectLst/>
                          <a:latin typeface="Helvetica" charset="0"/>
                          <a:ea typeface="ＭＳ Ｐゴシック" charset="0"/>
                          <a:cs typeface="Helvetica" charset="0"/>
                          <a:sym typeface="Helvetica" charset="0"/>
                        </a:rPr>
                        <a:t>urban extent</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cap="flat">
                      <a:noFill/>
                    </a:lnL>
                    <a:lnR w="12700" cap="flat" cmpd="sng" algn="ctr">
                      <a:solidFill>
                        <a:srgbClr val="000000"/>
                      </a:solidFill>
                      <a:prstDash val="solid"/>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9.77</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solid"/>
                      <a:miter lim="0"/>
                      <a:headEnd type="none" w="med" len="med"/>
                      <a:tailEnd type="none" w="med" len="med"/>
                    </a:lnL>
                    <a:lnR w="12700" cap="flat" cmpd="sng" algn="ctr">
                      <a:solidFill>
                        <a:srgbClr val="000000"/>
                      </a:solidFill>
                      <a:prstDash val="dash"/>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1.62</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r>
              <a:tr h="299145">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20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cap="flat">
                      <a:noFill/>
                    </a:lnL>
                    <a:lnR w="12700" cap="flat" cmpd="sng" algn="ctr">
                      <a:solidFill>
                        <a:srgbClr val="000000"/>
                      </a:solidFill>
                      <a:prstDash val="solid"/>
                      <a:miter lim="0"/>
                      <a:headEnd type="none" w="med" len="med"/>
                      <a:tailEnd type="none" w="med" len="med"/>
                    </a:lnR>
                    <a:lnT w="12700" cap="flat" cmpd="sng" algn="ctr">
                      <a:solidFill>
                        <a:srgbClr val="000000"/>
                      </a:solidFill>
                      <a:prstDash val="dash"/>
                      <a:miter lim="0"/>
                      <a:headEnd type="none" w="med" len="med"/>
                      <a:tailEnd type="none" w="med" len="med"/>
                    </a:lnT>
                    <a:lnB cap="flat">
                      <a:noFill/>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solid"/>
                      <a:miter lim="0"/>
                      <a:headEnd type="none" w="med" len="med"/>
                      <a:tailEnd type="none" w="med" len="med"/>
                    </a:lnL>
                    <a:lnR w="12700" cap="flat" cmpd="sng" algn="ctr">
                      <a:solidFill>
                        <a:srgbClr val="000000"/>
                      </a:solidFill>
                      <a:prstDash val="dash"/>
                      <a:miter lim="0"/>
                      <a:headEnd type="none" w="med" len="med"/>
                      <a:tailEnd type="none" w="med" len="med"/>
                    </a:lnR>
                    <a:lnT w="12700" cap="flat" cmpd="sng" algn="ctr">
                      <a:solidFill>
                        <a:srgbClr val="000000"/>
                      </a:solidFill>
                      <a:prstDash val="dash"/>
                      <a:miter lim="0"/>
                      <a:headEnd type="none" w="med" len="med"/>
                      <a:tailEnd type="none" w="med" len="med"/>
                    </a:lnT>
                    <a:lnB cap="flat">
                      <a:noFill/>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w="12700" cap="flat" cmpd="sng" algn="ctr">
                      <a:solidFill>
                        <a:srgbClr val="000000"/>
                      </a:solidFill>
                      <a:prstDash val="dash"/>
                      <a:miter lim="0"/>
                      <a:headEnd type="none" w="med" len="med"/>
                      <a:tailEnd type="none" w="med" len="med"/>
                    </a:lnT>
                    <a:lnB cap="flat">
                      <a:noFill/>
                    </a:lnB>
                    <a:lnTlToBr>
                      <a:noFill/>
                    </a:lnTlToBr>
                    <a:lnBlToTr>
                      <a:noFill/>
                    </a:lnBlToTr>
                    <a:noFill/>
                  </a:tcPr>
                </a:tc>
              </a:tr>
            </a:tbl>
          </a:graphicData>
        </a:graphic>
      </p:graphicFrame>
      <p:pic>
        <p:nvPicPr>
          <p:cNvPr id="3" name="Picture 2" descr="viariable importance summary.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4956" y="3846285"/>
            <a:ext cx="4531355" cy="3020903"/>
          </a:xfrm>
          <a:prstGeom prst="rect">
            <a:avLst/>
          </a:prstGeom>
        </p:spPr>
      </p:pic>
    </p:spTree>
    <p:extLst>
      <p:ext uri="{BB962C8B-B14F-4D97-AF65-F5344CB8AC3E}">
        <p14:creationId xmlns:p14="http://schemas.microsoft.com/office/powerpoint/2010/main" val="15109851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inn_tot8.tif"/>
          <p:cNvPicPr>
            <a:picLocks noChangeAspect="1"/>
          </p:cNvPicPr>
          <p:nvPr/>
        </p:nvPicPr>
        <p:blipFill>
          <a:blip r:embed="rId2"/>
          <a:stretch>
            <a:fillRect/>
          </a:stretch>
        </p:blipFill>
        <p:spPr>
          <a:xfrm>
            <a:off x="92454" y="-156949"/>
            <a:ext cx="8874126" cy="6858000"/>
          </a:xfrm>
          <a:prstGeom prst="rect">
            <a:avLst/>
          </a:prstGeom>
        </p:spPr>
      </p:pic>
      <p:sp>
        <p:nvSpPr>
          <p:cNvPr id="5" name="Title 4"/>
          <p:cNvSpPr>
            <a:spLocks noGrp="1"/>
          </p:cNvSpPr>
          <p:nvPr>
            <p:ph type="title"/>
          </p:nvPr>
        </p:nvSpPr>
        <p:spPr/>
        <p:txBody>
          <a:bodyPr>
            <a:noAutofit/>
          </a:bodyPr>
          <a:lstStyle/>
          <a:p>
            <a:r>
              <a:rPr lang="en-US" sz="3600" b="0" dirty="0" smtClean="0">
                <a:latin typeface="Calibri" panose="020F0502020204030204" pitchFamily="34" charset="0"/>
              </a:rPr>
              <a:t>Global Vulnerability: Zoonotic EIDs</a:t>
            </a:r>
            <a:endParaRPr lang="en-US" sz="3600" b="0" dirty="0">
              <a:latin typeface="Calibri" panose="020F0502020204030204" pitchFamily="34" charset="0"/>
            </a:endParaRPr>
          </a:p>
        </p:txBody>
      </p:sp>
      <p:sp>
        <p:nvSpPr>
          <p:cNvPr id="6" name="Title 4"/>
          <p:cNvSpPr txBox="1">
            <a:spLocks/>
          </p:cNvSpPr>
          <p:nvPr/>
        </p:nvSpPr>
        <p:spPr>
          <a:xfrm>
            <a:off x="457200" y="5660954"/>
            <a:ext cx="8229600" cy="1143000"/>
          </a:xfrm>
          <a:prstGeom prst="rect">
            <a:avLst/>
          </a:prstGeom>
        </p:spPr>
        <p:txBody>
          <a:bodyPr>
            <a:noAutofit/>
          </a:bodyPr>
          <a:lstStyle>
            <a:lvl1pPr algn="l" rtl="0" eaLnBrk="1" fontAlgn="base" hangingPunct="1">
              <a:spcBef>
                <a:spcPct val="0"/>
              </a:spcBef>
              <a:spcAft>
                <a:spcPct val="0"/>
              </a:spcAft>
              <a:defRPr sz="4000" b="1">
                <a:solidFill>
                  <a:srgbClr val="800000"/>
                </a:solidFill>
                <a:latin typeface="+mj-lt"/>
                <a:ea typeface="+mj-ea"/>
                <a:cs typeface="+mj-cs"/>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a:lstStyle>
          <a:p>
            <a:pPr defTabSz="914400"/>
            <a:r>
              <a:rPr lang="en-US" sz="2800" b="0" kern="0" dirty="0" smtClean="0">
                <a:solidFill>
                  <a:schemeClr val="tx1"/>
                </a:solidFill>
                <a:latin typeface="Calibri" panose="020F0502020204030204" pitchFamily="34" charset="0"/>
              </a:rPr>
              <a:t>Hotspot risk + travel and trade out of a region</a:t>
            </a:r>
            <a:endParaRPr lang="en-US" sz="2800" b="0" kern="0" dirty="0">
              <a:solidFill>
                <a:schemeClr val="tx1"/>
              </a:solidFill>
              <a:latin typeface="Calibri" panose="020F0502020204030204" pitchFamily="34" charset="0"/>
            </a:endParaRPr>
          </a:p>
        </p:txBody>
      </p:sp>
    </p:spTree>
    <p:extLst>
      <p:ext uri="{BB962C8B-B14F-4D97-AF65-F5344CB8AC3E}">
        <p14:creationId xmlns:p14="http://schemas.microsoft.com/office/powerpoint/2010/main" val="14581070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690" name="Title 1"/>
          <p:cNvSpPr>
            <a:spLocks noGrp="1"/>
          </p:cNvSpPr>
          <p:nvPr>
            <p:ph type="title"/>
          </p:nvPr>
        </p:nvSpPr>
        <p:spPr>
          <a:xfrm>
            <a:off x="685800" y="228600"/>
            <a:ext cx="7772400" cy="1143000"/>
          </a:xfrm>
        </p:spPr>
        <p:txBody>
          <a:bodyPr/>
          <a:lstStyle/>
          <a:p>
            <a:r>
              <a:rPr lang="en-US" sz="3200" smtClean="0"/>
              <a:t>EID risk per airport</a:t>
            </a:r>
          </a:p>
        </p:txBody>
      </p:sp>
      <p:pic>
        <p:nvPicPr>
          <p:cNvPr id="114691" name="Picture 3" descr="inn_airport.png"/>
          <p:cNvPicPr>
            <a:picLocks noChangeAspect="1"/>
          </p:cNvPicPr>
          <p:nvPr/>
        </p:nvPicPr>
        <p:blipFill>
          <a:blip r:embed="rId3" cstate="print">
            <a:extLst>
              <a:ext uri="{28A0092B-C50C-407E-A947-70E740481C1C}">
                <a14:useLocalDpi xmlns:a14="http://schemas.microsoft.com/office/drawing/2010/main" val="0"/>
              </a:ext>
            </a:extLst>
          </a:blip>
          <a:srcRect t="22221" b="16667"/>
          <a:stretch>
            <a:fillRect/>
          </a:stretch>
        </p:blipFill>
        <p:spPr bwMode="auto">
          <a:xfrm>
            <a:off x="-457200" y="1447800"/>
            <a:ext cx="9804400"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2" name="Text Box 6"/>
          <p:cNvSpPr txBox="1">
            <a:spLocks noChangeArrowheads="1"/>
          </p:cNvSpPr>
          <p:nvPr/>
        </p:nvSpPr>
        <p:spPr bwMode="auto">
          <a:xfrm>
            <a:off x="6934200" y="6324600"/>
            <a:ext cx="2133909" cy="3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6" tIns="45718" rIns="91436" bIns="45718">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600"/>
              <a:t>Hosseini </a:t>
            </a:r>
            <a:r>
              <a:rPr lang="en-US" sz="1600" i="1"/>
              <a:t>et al</a:t>
            </a:r>
            <a:r>
              <a:rPr lang="en-US" sz="1600"/>
              <a:t>. (in prep)</a:t>
            </a:r>
            <a:endParaRPr lang="en-US" sz="1600" i="1"/>
          </a:p>
        </p:txBody>
      </p:sp>
    </p:spTree>
    <p:extLst>
      <p:ext uri="{BB962C8B-B14F-4D97-AF65-F5344CB8AC3E}">
        <p14:creationId xmlns:p14="http://schemas.microsoft.com/office/powerpoint/2010/main" val="18513587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470</TotalTime>
  <Words>1615</Words>
  <Application>Microsoft Office PowerPoint</Application>
  <PresentationFormat>On-screen Show (4:3)</PresentationFormat>
  <Paragraphs>268</Paragraphs>
  <Slides>31</Slides>
  <Notes>16</Notes>
  <HiddenSlides>0</HiddenSlides>
  <MMClips>0</MMClips>
  <ScaleCrop>false</ScaleCrop>
  <HeadingPairs>
    <vt:vector size="4" baseType="variant">
      <vt:variant>
        <vt:lpstr>Theme</vt:lpstr>
      </vt:variant>
      <vt:variant>
        <vt:i4>3</vt:i4>
      </vt:variant>
      <vt:variant>
        <vt:lpstr>Slide Titles</vt:lpstr>
      </vt:variant>
      <vt:variant>
        <vt:i4>31</vt:i4>
      </vt:variant>
    </vt:vector>
  </HeadingPairs>
  <TitlesOfParts>
    <vt:vector size="34" baseType="lpstr">
      <vt:lpstr>1_Office Theme</vt:lpstr>
      <vt:lpstr>2_Office Theme</vt:lpstr>
      <vt:lpstr>Office Theme</vt:lpstr>
      <vt:lpstr>PowerPoint Presentation</vt:lpstr>
      <vt:lpstr>PowerPoint Presentation</vt:lpstr>
      <vt:lpstr>PowerPoint Presentation</vt:lpstr>
      <vt:lpstr>PowerPoint Presentation</vt:lpstr>
      <vt:lpstr>Spatial reporting bias by country</vt:lpstr>
      <vt:lpstr>Temporal patterns in EID events</vt:lpstr>
      <vt:lpstr>PowerPoint Presentation</vt:lpstr>
      <vt:lpstr>Global Vulnerability: Zoonotic EIDs</vt:lpstr>
      <vt:lpstr>EID risk per airport</vt:lpstr>
      <vt:lpstr>PowerPoint Presentation</vt:lpstr>
      <vt:lpstr>PowerPoint Presentation</vt:lpstr>
      <vt:lpstr> Q1. Have you eaten any wildlife during the past year? </vt:lpstr>
      <vt:lpstr>Q2. During the past year, have you seen rodents inside your home?  </vt:lpstr>
      <vt:lpstr>DEEP FOREST: Mapping human-animal contact risk</vt:lpstr>
      <vt:lpstr>PowerPoint Presentation</vt:lpstr>
      <vt:lpstr>Which species will the next pandemic emerge from?</vt:lpstr>
      <vt:lpstr>PowerPoint Presentation</vt:lpstr>
      <vt:lpstr>Bats: missing zoonoses</vt:lpstr>
      <vt:lpstr>PowerPoint Presentation</vt:lpstr>
      <vt:lpstr>PowerPoint Presentation</vt:lpstr>
      <vt:lpstr>PowerPoint Presentation</vt:lpstr>
      <vt:lpstr>PowerPoint Presentation</vt:lpstr>
      <vt:lpstr>PowerPoint Presentation</vt:lpstr>
      <vt:lpstr>Follow up Genetic and Experimental studies (post-PREDICT) to Further Assess Spillover Potential</vt:lpstr>
      <vt:lpstr>PowerPoint Presentation</vt:lpstr>
      <vt:lpstr>Where would a new virus travel to?</vt:lpstr>
      <vt:lpstr>PowerPoint Presentation</vt:lpstr>
      <vt:lpstr>Human and Civet SARS-CoV nestle phylogenetically within Bat SL-CoV cluster</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Hotspots II Slides</dc:title>
  <dc:creator>Toph Allen</dc:creator>
  <cp:lastModifiedBy>Peter Daszak</cp:lastModifiedBy>
  <cp:revision>57</cp:revision>
  <dcterms:created xsi:type="dcterms:W3CDTF">2015-03-12T22:16:02Z</dcterms:created>
  <dcterms:modified xsi:type="dcterms:W3CDTF">2015-10-20T11:26:05Z</dcterms:modified>
</cp:coreProperties>
</file>